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53C2-1B8F-46F2-B2B7-D1B0B9F2BDA2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181F-ED16-4808-A5C0-84A31FFE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40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53C2-1B8F-46F2-B2B7-D1B0B9F2BDA2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181F-ED16-4808-A5C0-84A31FFE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32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53C2-1B8F-46F2-B2B7-D1B0B9F2BDA2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181F-ED16-4808-A5C0-84A31FFE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072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53C2-1B8F-46F2-B2B7-D1B0B9F2BDA2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181F-ED16-4808-A5C0-84A31FFE917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2188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53C2-1B8F-46F2-B2B7-D1B0B9F2BDA2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181F-ED16-4808-A5C0-84A31FFE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058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53C2-1B8F-46F2-B2B7-D1B0B9F2BDA2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181F-ED16-4808-A5C0-84A31FFE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808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53C2-1B8F-46F2-B2B7-D1B0B9F2BDA2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181F-ED16-4808-A5C0-84A31FFE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769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53C2-1B8F-46F2-B2B7-D1B0B9F2BDA2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181F-ED16-4808-A5C0-84A31FFE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304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53C2-1B8F-46F2-B2B7-D1B0B9F2BDA2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181F-ED16-4808-A5C0-84A31FFE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98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53C2-1B8F-46F2-B2B7-D1B0B9F2BDA2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181F-ED16-4808-A5C0-84A31FFE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982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53C2-1B8F-46F2-B2B7-D1B0B9F2BDA2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181F-ED16-4808-A5C0-84A31FFE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00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53C2-1B8F-46F2-B2B7-D1B0B9F2BDA2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181F-ED16-4808-A5C0-84A31FFE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61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53C2-1B8F-46F2-B2B7-D1B0B9F2BDA2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181F-ED16-4808-A5C0-84A31FFE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8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53C2-1B8F-46F2-B2B7-D1B0B9F2BDA2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181F-ED16-4808-A5C0-84A31FFE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76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53C2-1B8F-46F2-B2B7-D1B0B9F2BDA2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181F-ED16-4808-A5C0-84A31FFE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45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53C2-1B8F-46F2-B2B7-D1B0B9F2BDA2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181F-ED16-4808-A5C0-84A31FFE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46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53C2-1B8F-46F2-B2B7-D1B0B9F2BDA2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181F-ED16-4808-A5C0-84A31FFE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83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4DF53C2-1B8F-46F2-B2B7-D1B0B9F2BDA2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C181F-ED16-4808-A5C0-84A31FFE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0121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290147"/>
            <a:ext cx="8825658" cy="905608"/>
          </a:xfrm>
        </p:spPr>
        <p:txBody>
          <a:bodyPr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«Детский сад № 51 «Красная шапочка»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2831123"/>
            <a:ext cx="8825658" cy="342020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РАЗВИТИЯ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2020-2025 годы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Тамбов</a:t>
            </a:r>
          </a:p>
          <a:p>
            <a:pPr algn="ctr"/>
            <a:r>
              <a:rPr lang="ru-RU" sz="16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sz="16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31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Программы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5992" y="1471541"/>
            <a:ext cx="1062990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92100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Модуль 3. «Поддержка семей, имеющих </a:t>
            </a:r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детей»</a:t>
            </a:r>
          </a:p>
          <a:p>
            <a:pPr marR="292100" algn="just" hangingPunct="0">
              <a:lnSpc>
                <a:spcPct val="115000"/>
              </a:lnSpc>
              <a:spcAft>
                <a:spcPts val="0"/>
              </a:spcAft>
            </a:pPr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92100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совершенствовать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систему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социально–психологического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сопровождения участников воспитательно-образовательной деятельности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292100" algn="just" hangingPunct="0">
              <a:lnSpc>
                <a:spcPct val="115000"/>
              </a:lnSpc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Предполагаемые результаты: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инновационных комплексных программ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сопровождения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инновационных проектов по работе с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семьёй; позитивная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динамика личностных изменений участников воспитательно-образовательной деятельности.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580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Программы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0101" y="2070107"/>
            <a:ext cx="10717822" cy="3576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Модуль 4. «Педагог будущего» </a:t>
            </a:r>
            <a:endParaRPr lang="ru-RU" b="1" dirty="0" smtClean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совершенствование форм и содержания методического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обеспечения и сопровождения профессиональной деятельности специалистов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Предполагаемые </a:t>
            </a:r>
            <a:r>
              <a:rPr 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результаты: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актуального и востребованного банка методической продукции;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77800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позитивная динамика уровня профессиональной компетентности и квалификации педагогических работников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учреждения; наличие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внутриучрежденческих инновационных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проектов; положительная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динамика результативности участия в конкурсах профессионального педагогического мастерства;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77800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положительных отзывов о методической работе учреждения со стороны муниципального педагогического сообщества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220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Программы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842673"/>
              </p:ext>
            </p:extLst>
          </p:nvPr>
        </p:nvGraphicFramePr>
        <p:xfrm>
          <a:off x="826476" y="1652954"/>
          <a:ext cx="10436469" cy="4482047"/>
        </p:xfrm>
        <a:graphic>
          <a:graphicData uri="http://schemas.openxmlformats.org/drawingml/2006/table">
            <a:tbl>
              <a:tblPr/>
              <a:tblGrid>
                <a:gridCol w="10436469">
                  <a:extLst>
                    <a:ext uri="{9D8B030D-6E8A-4147-A177-3AD203B41FA5}">
                      <a16:colId xmlns:a16="http://schemas.microsoft.com/office/drawing/2014/main" val="1271225984"/>
                    </a:ext>
                  </a:extLst>
                </a:gridCol>
              </a:tblGrid>
              <a:tr h="3736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5. Внешняя </a:t>
                      </a:r>
                      <a:r>
                        <a:rPr lang="ru-RU" sz="2400" b="1" i="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интеграция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Цель: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активизация процессов интеграции учреждения в муниципальное образовательное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пространство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Предполагаемые результаты:</a:t>
                      </a:r>
                      <a:r>
                        <a:rPr lang="ru-RU" sz="2400" b="1" i="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личие действующей модели взаимодействия с общеобразовательными организациями в рамках реализации ФГОС; повышение эффективности взаимодействия с социальными партнёрами учреждения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i="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924212"/>
                  </a:ext>
                </a:extLst>
              </a:tr>
              <a:tr h="380963">
                <a:tc>
                  <a:txBody>
                    <a:bodyPr/>
                    <a:lstStyle/>
                    <a:p>
                      <a:pPr marR="27940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640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281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126789" cy="637528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реализации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развития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44050"/>
              </p:ext>
            </p:extLst>
          </p:nvPr>
        </p:nvGraphicFramePr>
        <p:xfrm>
          <a:off x="439614" y="1255421"/>
          <a:ext cx="11271739" cy="5363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7056">
                  <a:extLst>
                    <a:ext uri="{9D8B030D-6E8A-4147-A177-3AD203B41FA5}">
                      <a16:colId xmlns:a16="http://schemas.microsoft.com/office/drawing/2014/main" val="3912078173"/>
                    </a:ext>
                  </a:extLst>
                </a:gridCol>
                <a:gridCol w="9334683">
                  <a:extLst>
                    <a:ext uri="{9D8B030D-6E8A-4147-A177-3AD203B41FA5}">
                      <a16:colId xmlns:a16="http://schemas.microsoft.com/office/drawing/2014/main" val="1565422386"/>
                    </a:ext>
                  </a:extLst>
                </a:gridCol>
              </a:tblGrid>
              <a:tr h="2235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модуля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60" marR="41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эффективности реализации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60" marR="41460" marT="0" marB="0"/>
                </a:tc>
                <a:extLst>
                  <a:ext uri="{0D108BD9-81ED-4DB2-BD59-A6C34878D82A}">
                    <a16:rowId xmlns:a16="http://schemas.microsoft.com/office/drawing/2014/main" val="761639511"/>
                  </a:ext>
                </a:extLst>
              </a:tr>
              <a:tr h="95246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1 «Современное образовательное учреждение»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60" marR="41460" marT="0" marB="0"/>
                </a:tc>
                <a:tc>
                  <a:txBody>
                    <a:bodyPr/>
                    <a:lstStyle/>
                    <a:p>
                      <a:pPr marR="177800"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действующего органа общественно – государственного управления учреждением;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системы эффективного взаимодействия участников образовательного процесса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60" marR="41460" marT="0" marB="0"/>
                </a:tc>
                <a:extLst>
                  <a:ext uri="{0D108BD9-81ED-4DB2-BD59-A6C34878D82A}">
                    <a16:rowId xmlns:a16="http://schemas.microsoft.com/office/drawing/2014/main" val="2783494240"/>
                  </a:ext>
                </a:extLst>
              </a:tr>
              <a:tr h="84397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2. «Успех каждого ребёнка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60" marR="41460" marT="0" marB="0"/>
                </a:tc>
                <a:tc>
                  <a:txBody>
                    <a:bodyPr/>
                    <a:lstStyle/>
                    <a:p>
                      <a:pPr marR="177800"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позитивная динамика результативности и качества образовательных услуг; </a:t>
                      </a:r>
                    </a:p>
                    <a:p>
                      <a:pPr marR="177800"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в образовательной деятельности инновационных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практик;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77800"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работы с детьми, имеющими «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особые»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способности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60" marR="41460" marT="0" marB="0"/>
                </a:tc>
                <a:extLst>
                  <a:ext uri="{0D108BD9-81ED-4DB2-BD59-A6C34878D82A}">
                    <a16:rowId xmlns:a16="http://schemas.microsoft.com/office/drawing/2014/main" val="2893964679"/>
                  </a:ext>
                </a:extLst>
              </a:tr>
              <a:tr h="70949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3. Поддержка семей, имеющих детей»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60" marR="4146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инновационных комплексных программ сопровождения;</a:t>
                      </a:r>
                      <a:r>
                        <a:rPr lang="ru-RU" sz="140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инновационных проектов по работе с семьёй;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позитивная динамика личностных изменений участников воспитательно-образовательной деятельности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60" marR="41460" marT="0" marB="0"/>
                </a:tc>
                <a:extLst>
                  <a:ext uri="{0D108BD9-81ED-4DB2-BD59-A6C34878D82A}">
                    <a16:rowId xmlns:a16="http://schemas.microsoft.com/office/drawing/2014/main" val="1214981824"/>
                  </a:ext>
                </a:extLst>
              </a:tr>
              <a:tr h="19243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4. «Педагог будущего»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60" marR="4146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актуального и востребованного банка методической продукции;</a:t>
                      </a:r>
                    </a:p>
                    <a:p>
                      <a:pPr marR="177800"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позитивная динамика уровня профессиональной компетентности и квалификации педагогических работников учреждения;</a:t>
                      </a:r>
                    </a:p>
                    <a:p>
                      <a:pPr marR="177800"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внутриучрежденческих инновационных проектов;</a:t>
                      </a:r>
                    </a:p>
                    <a:p>
                      <a:pPr marR="177800"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положительная динамика результативности участия в конкурсах профессионального педагогического мастерства;</a:t>
                      </a:r>
                    </a:p>
                    <a:p>
                      <a:pPr marR="177800"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положительных отзывов о методической работе учреждения со стороны муниципального педагогического сообщества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60" marR="41460" marT="0" marB="0"/>
                </a:tc>
                <a:extLst>
                  <a:ext uri="{0D108BD9-81ED-4DB2-BD59-A6C34878D82A}">
                    <a16:rowId xmlns:a16="http://schemas.microsoft.com/office/drawing/2014/main" val="322043172"/>
                  </a:ext>
                </a:extLst>
              </a:tr>
              <a:tr h="70949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5. «Внешняя интеграция»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60" marR="414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действующей модели взаимодействия учреждения с общеобразовательными организациями муниципалитета в рамках реализации ФГОС;</a:t>
                      </a:r>
                    </a:p>
                    <a:p>
                      <a:pPr marR="279400"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эффективности взаимодействия с социальными партнёрами.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60" marR="41460" marT="0" marB="0"/>
                </a:tc>
                <a:extLst>
                  <a:ext uri="{0D108BD9-81ED-4DB2-BD59-A6C34878D82A}">
                    <a16:rowId xmlns:a16="http://schemas.microsoft.com/office/drawing/2014/main" val="2393852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503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37192"/>
              </p:ext>
            </p:extLst>
          </p:nvPr>
        </p:nvGraphicFramePr>
        <p:xfrm>
          <a:off x="633047" y="1310053"/>
          <a:ext cx="11095892" cy="4955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9668">
                  <a:extLst>
                    <a:ext uri="{9D8B030D-6E8A-4147-A177-3AD203B41FA5}">
                      <a16:colId xmlns:a16="http://schemas.microsoft.com/office/drawing/2014/main" val="4176576291"/>
                    </a:ext>
                  </a:extLst>
                </a:gridCol>
                <a:gridCol w="2772801">
                  <a:extLst>
                    <a:ext uri="{9D8B030D-6E8A-4147-A177-3AD203B41FA5}">
                      <a16:colId xmlns:a16="http://schemas.microsoft.com/office/drawing/2014/main" val="4291198710"/>
                    </a:ext>
                  </a:extLst>
                </a:gridCol>
                <a:gridCol w="2557072">
                  <a:extLst>
                    <a:ext uri="{9D8B030D-6E8A-4147-A177-3AD203B41FA5}">
                      <a16:colId xmlns:a16="http://schemas.microsoft.com/office/drawing/2014/main" val="3200759066"/>
                    </a:ext>
                  </a:extLst>
                </a:gridCol>
                <a:gridCol w="4986351">
                  <a:extLst>
                    <a:ext uri="{9D8B030D-6E8A-4147-A177-3AD203B41FA5}">
                      <a16:colId xmlns:a16="http://schemas.microsoft.com/office/drawing/2014/main" val="92718092"/>
                    </a:ext>
                  </a:extLst>
                </a:gridCol>
              </a:tblGrid>
              <a:tr h="451655"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90" marR="6219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Сильные стороны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90" marR="6219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Слабые стороны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90" marR="6219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Перспективы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90" marR="62190" marT="0" marB="0"/>
                </a:tc>
                <a:extLst>
                  <a:ext uri="{0D108BD9-81ED-4DB2-BD59-A6C34878D82A}">
                    <a16:rowId xmlns:a16="http://schemas.microsoft.com/office/drawing/2014/main" val="3909148286"/>
                  </a:ext>
                </a:extLst>
              </a:tr>
              <a:tr h="2234032"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90" marR="6219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системы мониторинга уровня освоения  детьми программного материала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90" marR="6219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субъективизма  оценки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90" marR="62190" marT="0" marB="0"/>
                </a:tc>
                <a:tc>
                  <a:txBody>
                    <a:bodyPr/>
                    <a:lstStyle/>
                    <a:p>
                      <a:pPr marR="25400"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усилить контрольно-аналитическую функцию со стороны администрации учреждения с целью получения объективной информации о степени усвоения детьми программного материала и выполнения учреждением уставных целей и задач; </a:t>
                      </a:r>
                    </a:p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активно включать родителей в  процесс контроля качества образования на уровне учреждения;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90" marR="62190" marT="0" marB="0"/>
                </a:tc>
                <a:extLst>
                  <a:ext uri="{0D108BD9-81ED-4DB2-BD59-A6C34878D82A}">
                    <a16:rowId xmlns:a16="http://schemas.microsoft.com/office/drawing/2014/main" val="3603371946"/>
                  </a:ext>
                </a:extLst>
              </a:tr>
              <a:tr h="1117016"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90" marR="6219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системы духовно -нравственного и   патриотического воспитании детей 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90" marR="6219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системы оценки</a:t>
                      </a:r>
                    </a:p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результативности работы  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90" marR="6219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разработать систему оценки результативности и эффективности воспитательной работы учреждения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90" marR="62190" marT="0" marB="0"/>
                </a:tc>
                <a:extLst>
                  <a:ext uri="{0D108BD9-81ED-4DB2-BD59-A6C34878D82A}">
                    <a16:rowId xmlns:a16="http://schemas.microsoft.com/office/drawing/2014/main" val="621727050"/>
                  </a:ext>
                </a:extLst>
              </a:tr>
              <a:tr h="1117016"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90" marR="6219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достаточного количества методической литературы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90" marR="6219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быстрое «устаревание»  методического материала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90" marR="6219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провести ревизию и обновить методический банк за счёт собственных инновационных разработок, в том числе электронных кейсов, видео занятий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90" marR="62190" marT="0" marB="0"/>
                </a:tc>
                <a:extLst>
                  <a:ext uri="{0D108BD9-81ED-4DB2-BD59-A6C34878D82A}">
                    <a16:rowId xmlns:a16="http://schemas.microsoft.com/office/drawing/2014/main" val="4106323647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Аналитическая информация о деятельности учреждения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978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928126"/>
              </p:ext>
            </p:extLst>
          </p:nvPr>
        </p:nvGraphicFramePr>
        <p:xfrm>
          <a:off x="263768" y="184336"/>
          <a:ext cx="11597056" cy="6630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853">
                  <a:extLst>
                    <a:ext uri="{9D8B030D-6E8A-4147-A177-3AD203B41FA5}">
                      <a16:colId xmlns:a16="http://schemas.microsoft.com/office/drawing/2014/main" val="2859049974"/>
                    </a:ext>
                  </a:extLst>
                </a:gridCol>
                <a:gridCol w="2143698">
                  <a:extLst>
                    <a:ext uri="{9D8B030D-6E8A-4147-A177-3AD203B41FA5}">
                      <a16:colId xmlns:a16="http://schemas.microsoft.com/office/drawing/2014/main" val="858008207"/>
                    </a:ext>
                  </a:extLst>
                </a:gridCol>
                <a:gridCol w="2824304">
                  <a:extLst>
                    <a:ext uri="{9D8B030D-6E8A-4147-A177-3AD203B41FA5}">
                      <a16:colId xmlns:a16="http://schemas.microsoft.com/office/drawing/2014/main" val="930289203"/>
                    </a:ext>
                  </a:extLst>
                </a:gridCol>
                <a:gridCol w="6172201">
                  <a:extLst>
                    <a:ext uri="{9D8B030D-6E8A-4147-A177-3AD203B41FA5}">
                      <a16:colId xmlns:a16="http://schemas.microsoft.com/office/drawing/2014/main" val="2066172840"/>
                    </a:ext>
                  </a:extLst>
                </a:gridCol>
              </a:tblGrid>
              <a:tr h="535460"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15" marR="25815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Сильные стороны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15" marR="25815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Слабые стороны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15" marR="25815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Перспективы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15" marR="25815" marT="0" marB="0"/>
                </a:tc>
                <a:extLst>
                  <a:ext uri="{0D108BD9-81ED-4DB2-BD59-A6C34878D82A}">
                    <a16:rowId xmlns:a16="http://schemas.microsoft.com/office/drawing/2014/main" val="2596039734"/>
                  </a:ext>
                </a:extLst>
              </a:tr>
              <a:tr h="2487824"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15" marR="25815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системы дополнительного образования детей (в том числе платного)</a:t>
                      </a:r>
                    </a:p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15" marR="25815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эпизодическое участие детей в муниципальных конкурсах детского творчества;</a:t>
                      </a:r>
                    </a:p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чётко выстроенной системы работы по выявлению и развитию способно-одарённых детей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15" marR="25815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разработать положение и ежегодно проводить внутриучрежденческий конкурс детского художественного творчества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«Маленькие звёздочки»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интеллектуального конкурса-викторины «Мудряшки» в рамках регионального проекта «Успех каждого ребёнка»  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15" marR="25815" marT="0" marB="0"/>
                </a:tc>
                <a:extLst>
                  <a:ext uri="{0D108BD9-81ED-4DB2-BD59-A6C34878D82A}">
                    <a16:rowId xmlns:a16="http://schemas.microsoft.com/office/drawing/2014/main" val="1875938885"/>
                  </a:ext>
                </a:extLst>
              </a:tr>
              <a:tr h="1098628"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15" marR="25815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определённой  системы работы с родительской общественностью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15" marR="25815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обоснованности и целесообразности существующей системы работы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15" marR="258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разработать и реализовать проект «Школа осознанного родительства» в рамках регионального проекта</a:t>
                      </a:r>
                    </a:p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семей, имеющих детей»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15" marR="25815" marT="0" marB="0"/>
                </a:tc>
                <a:extLst>
                  <a:ext uri="{0D108BD9-81ED-4DB2-BD59-A6C34878D82A}">
                    <a16:rowId xmlns:a16="http://schemas.microsoft.com/office/drawing/2014/main" val="67973310"/>
                  </a:ext>
                </a:extLst>
              </a:tr>
              <a:tr h="1326496"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15" marR="25815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стабильного педагогического коллектива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15" marR="25815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у педагогов интереса к инновационным практикам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15" marR="25815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обеспечить включение педагогов в разработку и апробацию инновационных форм и содержания работы с детьми;</a:t>
                      </a:r>
                    </a:p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разработать и внедрить в практику систему морального и материального стимулирования педагогов-новаторов;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15" marR="25815" marT="0" marB="0"/>
                </a:tc>
                <a:extLst>
                  <a:ext uri="{0D108BD9-81ED-4DB2-BD59-A6C34878D82A}">
                    <a16:rowId xmlns:a16="http://schemas.microsoft.com/office/drawing/2014/main" val="1145060234"/>
                  </a:ext>
                </a:extLst>
              </a:tr>
              <a:tr h="1061198"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15" marR="25815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15" marR="25815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15" marR="25815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разработать и реализовать программу-проект внутриучрежденческого повышения профессиональной компетентности педагогических работников в соответствии с требованиями проф. стандарта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15" marR="25815" marT="0" marB="0"/>
                </a:tc>
                <a:extLst>
                  <a:ext uri="{0D108BD9-81ED-4DB2-BD59-A6C34878D82A}">
                    <a16:rowId xmlns:a16="http://schemas.microsoft.com/office/drawing/2014/main" val="3056087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538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9"/>
            <a:ext cx="11126789" cy="575982"/>
          </a:xfrm>
        </p:spPr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Философия нашего развития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32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32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учреждения в режиме развития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эффективная деятельность + инновационные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преобразования →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проблемных зон в педагогическом процессе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наработка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ресурсной базы →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ресурсами педагогов учреждения, муниципалитета →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внедрения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анализ, обобщение, определение проблем.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941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4446" y="1820008"/>
            <a:ext cx="11421208" cy="359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indent="359410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sz="3600" b="1" i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развития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осуществление преобразований в деятельности учреждения, способствующих повышению результативности и качества воспитательной и образовательной деятельности, эффективной интеграции в муниципальную систему дошкольного образования.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213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6669" y="550374"/>
            <a:ext cx="11104685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32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55600" algn="just">
              <a:lnSpc>
                <a:spcPct val="115000"/>
              </a:lnSpc>
              <a:spcAft>
                <a:spcPts val="0"/>
              </a:spcAft>
            </a:pPr>
            <a:endParaRPr lang="ru-RU" sz="3200" dirty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8900" hangingPunct="0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устойчивое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 образовательной и воспитательной деятельности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учреждении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R="76200" hangingPunct="0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внедрение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инновационных программ и технологий в педагогическую практику; </a:t>
            </a:r>
          </a:p>
          <a:p>
            <a:pPr marR="1003300" hangingPunct="0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повышение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результативности и качества педагогической деятельности учреждения; </a:t>
            </a:r>
          </a:p>
          <a:p>
            <a:pPr hangingPunct="0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расширение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сети внутри- и межведомственного взаимодействия; </a:t>
            </a:r>
          </a:p>
          <a:p>
            <a:pPr hangingPunct="0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повышение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имиджа учреждения и статуса специалистов.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93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Блоки-модули программы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91308" y="1853248"/>
            <a:ext cx="10990384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модуль – «Современное образовательное учреждение</a:t>
            </a:r>
            <a:r>
              <a:rPr lang="ru-RU" sz="24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управления современным образовательным учреждением.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модуль – «Успех каждого ребёнка»</a:t>
            </a:r>
            <a:r>
              <a:rPr lang="ru-RU" sz="24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организация образовательной деятельности, воспитание и социализация.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модуль – «Поддержка семей, имеющих детей»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психолого-педагогическое сопровождение участников образовательного процесса.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модуль – «Педагог будущего»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методическое обеспечение и сопровождение профессиональной деятельности.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модуль - «Социальная активность</a:t>
            </a:r>
            <a:r>
              <a:rPr lang="ru-RU" sz="24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внешняя интеграция.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074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5242" y="312041"/>
            <a:ext cx="9421081" cy="857336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Программы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60585" y="1790090"/>
            <a:ext cx="10462845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Модуль 1. «Современное образовательное учреждение</a:t>
            </a:r>
            <a:r>
              <a:rPr lang="ru-RU" sz="24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ель</a:t>
            </a: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совершенствование системы управления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учреждением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редполагаемые результаты: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действующего органа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общественно–государственного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управления учреждением;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системы эффективного взаимодействия участников образовательного процесса.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763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Программы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6331" y="1471541"/>
            <a:ext cx="11377245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Модуль 2. «Успех каждого ребёнка</a:t>
            </a:r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77800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повысить результативность и качество образовательной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 за счёт совершенствования форм организации, обновления содержания и технологий образовательной деятельности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b="1" dirty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Предполагаемые </a:t>
            </a: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позитивная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динамика результативности и качества образовательных услуг;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наличие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образовательной деятельности инновационных практик.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601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57</TotalTime>
  <Words>951</Words>
  <Application>Microsoft Office PowerPoint</Application>
  <PresentationFormat>Широкоэкранный</PresentationFormat>
  <Paragraphs>125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Ион</vt:lpstr>
      <vt:lpstr>Муниципальное бюджетное дошкольное образовательное учреждение «Детский сад № 51 «Красная шапочка»</vt:lpstr>
      <vt:lpstr>Аналитическая информация о деятельности учреждения</vt:lpstr>
      <vt:lpstr>Презентация PowerPoint</vt:lpstr>
      <vt:lpstr>                    Философия нашего развития               Алгоритм работы учреждения в режиме развития  традиционная эффективная деятельность + инновационные преобразования →  выявление проблемных зон в педагогическом процессе →  наработка целевой ресурсной базы →  обеспечение ресурсами педагогов учреждения, муниципалитета →  мониторинг результатов внедрения ресурсов, анализ, обобщение, определение проблем. </vt:lpstr>
      <vt:lpstr>Презентация PowerPoint</vt:lpstr>
      <vt:lpstr>Презентация PowerPoint</vt:lpstr>
      <vt:lpstr>Блоки-модули программы</vt:lpstr>
      <vt:lpstr>План мероприятий Программы  </vt:lpstr>
      <vt:lpstr>План мероприятий Программы </vt:lpstr>
      <vt:lpstr>План мероприятий Программы</vt:lpstr>
      <vt:lpstr>План мероприятий Программы</vt:lpstr>
      <vt:lpstr>План мероприятий Программы</vt:lpstr>
      <vt:lpstr>Показатели реализации Программы развития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№ 51 «Красная шапочка»</dc:title>
  <dc:creator>User</dc:creator>
  <cp:lastModifiedBy>User</cp:lastModifiedBy>
  <cp:revision>12</cp:revision>
  <dcterms:created xsi:type="dcterms:W3CDTF">2020-12-01T06:51:42Z</dcterms:created>
  <dcterms:modified xsi:type="dcterms:W3CDTF">2020-12-01T08:47:08Z</dcterms:modified>
</cp:coreProperties>
</file>