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62" r:id="rId6"/>
    <p:sldId id="264" r:id="rId7"/>
    <p:sldId id="265" r:id="rId8"/>
    <p:sldId id="272" r:id="rId9"/>
    <p:sldId id="269" r:id="rId10"/>
    <p:sldId id="270" r:id="rId11"/>
    <p:sldId id="271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7009A"/>
    <a:srgbClr val="8000C0"/>
    <a:srgbClr val="FFFFFF"/>
    <a:srgbClr val="FFA7A7"/>
    <a:srgbClr val="FFE2C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3384" y="-13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 descr="school141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938" y="4457700"/>
            <a:ext cx="2105025" cy="249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Группа 55"/>
          <p:cNvGrpSpPr>
            <a:grpSpLocks/>
          </p:cNvGrpSpPr>
          <p:nvPr/>
        </p:nvGrpSpPr>
        <p:grpSpPr bwMode="auto">
          <a:xfrm>
            <a:off x="-50800" y="58738"/>
            <a:ext cx="9271000" cy="6927850"/>
            <a:chOff x="-51516" y="58149"/>
            <a:chExt cx="9272124" cy="6928641"/>
          </a:xfrm>
        </p:grpSpPr>
        <p:pic>
          <p:nvPicPr>
            <p:cNvPr id="4" name="Рисунок 8" descr="school1928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-519079">
              <a:off x="5739176" y="2658304"/>
              <a:ext cx="3481432" cy="4293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" name="Группа 37"/>
            <p:cNvGrpSpPr>
              <a:grpSpLocks/>
            </p:cNvGrpSpPr>
            <p:nvPr/>
          </p:nvGrpSpPr>
          <p:grpSpPr bwMode="auto">
            <a:xfrm>
              <a:off x="-51516" y="6274096"/>
              <a:ext cx="9144000" cy="712694"/>
              <a:chOff x="0" y="0"/>
              <a:chExt cx="9144000" cy="712694"/>
            </a:xfrm>
          </p:grpSpPr>
          <p:pic>
            <p:nvPicPr>
              <p:cNvPr id="18" name="Рисунок 22" descr="school1914.gif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63166" y="0"/>
                <a:ext cx="680834" cy="6606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Рисунок 23" descr="school1915.gif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751017" cy="5564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" name="Рисунок 24" descr="school1901.gif"/>
              <p:cNvPicPr>
                <a:picLocks noChangeAspect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3568" y="0"/>
                <a:ext cx="536187" cy="5732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" name="Рисунок 25" descr="school1911.gif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59632" y="0"/>
                <a:ext cx="649361" cy="6206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" name="Рисунок 26" descr="school1917.gif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35696" y="0"/>
                <a:ext cx="754320" cy="5332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" name="Рисунок 27" descr="school1913.gif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83768" y="0"/>
                <a:ext cx="768358" cy="6652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" name="Рисунок 28" descr="school1914.gif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1840" y="0"/>
                <a:ext cx="680834" cy="6606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" name="Рисунок 29" descr="school1910.gif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79912" y="0"/>
                <a:ext cx="720080" cy="7126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" name="Рисунок 30" descr="school1911.gif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27984" y="0"/>
                <a:ext cx="649361" cy="6206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" name="Рисунок 31" descr="school1901.gif"/>
              <p:cNvPicPr>
                <a:picLocks noChangeAspect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04048" y="0"/>
                <a:ext cx="536187" cy="5732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" name="Рисунок 32" descr="school1914.gif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08104" y="0"/>
                <a:ext cx="680834" cy="6606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" name="Рисунок 33" descr="school1917.gif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84168" y="0"/>
                <a:ext cx="754320" cy="5332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" name="Рисунок 34" descr="school1918.gif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32240" y="0"/>
                <a:ext cx="623832" cy="5595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" name="Рисунок 35" descr="school1910.gif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7236296" y="0"/>
                <a:ext cx="648072" cy="6414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2" name="Рисунок 36" descr="school1915.gif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73723" y="0"/>
                <a:ext cx="751017" cy="5564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" name="Группа 54"/>
            <p:cNvGrpSpPr>
              <a:grpSpLocks/>
            </p:cNvGrpSpPr>
            <p:nvPr/>
          </p:nvGrpSpPr>
          <p:grpSpPr bwMode="auto">
            <a:xfrm>
              <a:off x="8488537" y="58149"/>
              <a:ext cx="712694" cy="6838488"/>
              <a:chOff x="8488537" y="58149"/>
              <a:chExt cx="712694" cy="6838488"/>
            </a:xfrm>
          </p:grpSpPr>
          <p:pic>
            <p:nvPicPr>
              <p:cNvPr id="7" name="Рисунок 11" descr="school1915.gif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8391263" y="6242895"/>
                <a:ext cx="751017" cy="5564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" name="Рисунок 12" descr="school1901.gif"/>
              <p:cNvPicPr>
                <a:picLocks noChangeAspect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8507067" y="5658352"/>
                <a:ext cx="536187" cy="5732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Рисунок 13" descr="school1911.gif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8474201" y="5001981"/>
                <a:ext cx="649361" cy="6206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Рисунок 14" descr="school1917.gif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8377990" y="4417168"/>
                <a:ext cx="754320" cy="5332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Рисунок 15" descr="school1913.gif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8436989" y="3696059"/>
                <a:ext cx="768358" cy="6652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Рисунок 16" descr="school1914.gif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8478456" y="3094044"/>
                <a:ext cx="680834" cy="6606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Рисунок 17" descr="school1910.gif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8484844" y="2400338"/>
                <a:ext cx="720080" cy="7126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Рисунок 18" descr="school1911.gif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8474201" y="1833629"/>
                <a:ext cx="649361" cy="6206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Рисунок 19" descr="school1901.gif"/>
              <p:cNvPicPr>
                <a:picLocks noChangeAspect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8507067" y="1337872"/>
                <a:ext cx="536187" cy="5732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Рисунок 20" descr="school1914.gif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8478456" y="717780"/>
                <a:ext cx="680834" cy="6606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Рисунок 21" descr="school1917.gif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8377990" y="168696"/>
                <a:ext cx="754320" cy="5332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33" name="Рисунок 37" descr="4.jpg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7788" y="3370263"/>
            <a:ext cx="3683001" cy="374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F44377-6ACE-4C0C-9BB9-271E009C5034}" type="datetimeFigureOut">
              <a:rPr lang="ru-RU"/>
              <a:pPr>
                <a:defRPr/>
              </a:pPr>
              <a:t>15.08.2018</a:t>
            </a:fld>
            <a:endParaRPr lang="ru-RU" dirty="0"/>
          </a:p>
        </p:txBody>
      </p:sp>
      <p:sp>
        <p:nvSpPr>
          <p:cNvPr id="3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F466F2-903C-46A1-BD4F-F554FF16672A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9362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6" descr="school192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58188" y="4214813"/>
            <a:ext cx="695325" cy="130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Группа 40"/>
          <p:cNvGrpSpPr>
            <a:grpSpLocks/>
          </p:cNvGrpSpPr>
          <p:nvPr/>
        </p:nvGrpSpPr>
        <p:grpSpPr bwMode="auto">
          <a:xfrm>
            <a:off x="0" y="6113463"/>
            <a:ext cx="8540750" cy="744537"/>
            <a:chOff x="0" y="6113420"/>
            <a:chExt cx="8540450" cy="744580"/>
          </a:xfrm>
        </p:grpSpPr>
        <p:pic>
          <p:nvPicPr>
            <p:cNvPr id="5" name="Рисунок 8" descr="school1926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113420"/>
              <a:ext cx="4356373" cy="744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Рисунок 9" descr="school1926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1581" y="6137199"/>
              <a:ext cx="4248869" cy="694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Рисунок 10" descr="school1926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75663" y="6113463"/>
            <a:ext cx="719137" cy="74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11" descr="school1926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29625" y="5432425"/>
            <a:ext cx="792163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12" descr="school1926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37563" y="-77788"/>
            <a:ext cx="744537" cy="435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13" descr="school1418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7138" y="3933825"/>
            <a:ext cx="2990850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Текст 13"/>
          <p:cNvSpPr>
            <a:spLocks noGrp="1"/>
          </p:cNvSpPr>
          <p:nvPr>
            <p:ph type="body" sz="quarter" idx="13"/>
          </p:nvPr>
        </p:nvSpPr>
        <p:spPr>
          <a:xfrm>
            <a:off x="611188" y="692150"/>
            <a:ext cx="5976937" cy="46085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1" name="Дата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E3BB94-8B3F-4C58-812C-DFBF32C05B04}" type="datetimeFigureOut">
              <a:rPr lang="ru-RU"/>
              <a:pPr>
                <a:defRPr/>
              </a:pPr>
              <a:t>15.08.2018</a:t>
            </a:fld>
            <a:endParaRPr lang="ru-RU" dirty="0"/>
          </a:p>
        </p:txBody>
      </p:sp>
      <p:sp>
        <p:nvSpPr>
          <p:cNvPr id="12" name="Нижний колонтитул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" name="Номер слайда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82ABB31C-7D2C-4BF0-A69C-885E19804F39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23607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6" descr="school1404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740400"/>
            <a:ext cx="320675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7" descr="school1404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67438" y="5740400"/>
            <a:ext cx="2005012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8" descr="school1404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24213" y="5732463"/>
            <a:ext cx="3013075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Группа 16"/>
          <p:cNvGrpSpPr>
            <a:grpSpLocks/>
          </p:cNvGrpSpPr>
          <p:nvPr/>
        </p:nvGrpSpPr>
        <p:grpSpPr bwMode="auto">
          <a:xfrm>
            <a:off x="7899400" y="-65088"/>
            <a:ext cx="1281113" cy="6164263"/>
            <a:chOff x="7899594" y="-64395"/>
            <a:chExt cx="1280726" cy="6162957"/>
          </a:xfrm>
        </p:grpSpPr>
        <p:pic>
          <p:nvPicPr>
            <p:cNvPr id="7" name="Рисунок 10" descr="school1404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6972123" y="867761"/>
              <a:ext cx="3104033" cy="1239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Рисунок 11" descr="school1404.p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6991785" y="3910027"/>
              <a:ext cx="3096344" cy="12807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Рисунок 12" descr="school1426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10325" y="3924300"/>
            <a:ext cx="2771775" cy="301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961C2-35D7-42C2-9ACB-EC1BA4233198}" type="datetimeFigureOut">
              <a:rPr lang="ru-RU"/>
              <a:pPr>
                <a:defRPr/>
              </a:pPr>
              <a:t>15.08.2018</a:t>
            </a:fld>
            <a:endParaRPr lang="ru-RU" dirty="0"/>
          </a:p>
        </p:txBody>
      </p:sp>
      <p:sp>
        <p:nvSpPr>
          <p:cNvPr id="11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2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0FC45A-7216-4D3B-8384-B23251022403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62506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38"/>
          <p:cNvGrpSpPr>
            <a:grpSpLocks/>
          </p:cNvGrpSpPr>
          <p:nvPr/>
        </p:nvGrpSpPr>
        <p:grpSpPr bwMode="auto">
          <a:xfrm>
            <a:off x="-90488" y="0"/>
            <a:ext cx="9359901" cy="6858000"/>
            <a:chOff x="-90153" y="0"/>
            <a:chExt cx="9360326" cy="6858000"/>
          </a:xfrm>
        </p:grpSpPr>
        <p:grpSp>
          <p:nvGrpSpPr>
            <p:cNvPr id="4" name="Группа 22"/>
            <p:cNvGrpSpPr>
              <a:grpSpLocks/>
            </p:cNvGrpSpPr>
            <p:nvPr/>
          </p:nvGrpSpPr>
          <p:grpSpPr bwMode="auto">
            <a:xfrm>
              <a:off x="-90153" y="5950193"/>
              <a:ext cx="9360326" cy="907807"/>
              <a:chOff x="-90153" y="5950193"/>
              <a:chExt cx="9360326" cy="907807"/>
            </a:xfrm>
          </p:grpSpPr>
          <p:grpSp>
            <p:nvGrpSpPr>
              <p:cNvPr id="12" name="Группа 13"/>
              <p:cNvGrpSpPr>
                <a:grpSpLocks/>
              </p:cNvGrpSpPr>
              <p:nvPr/>
            </p:nvGrpSpPr>
            <p:grpSpPr bwMode="auto">
              <a:xfrm>
                <a:off x="-90153" y="5950193"/>
                <a:ext cx="6013176" cy="907807"/>
                <a:chOff x="179512" y="2865815"/>
                <a:chExt cx="6984776" cy="1339855"/>
              </a:xfrm>
            </p:grpSpPr>
            <p:pic>
              <p:nvPicPr>
                <p:cNvPr id="17" name="Рисунок 20" descr="school1404.png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76056" y="2899186"/>
                  <a:ext cx="1134408" cy="12687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8" name="Рисунок 21" descr="school1404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79512" y="2924944"/>
                  <a:ext cx="1080120" cy="12397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9" name="Рисунок 22" descr="school1404.png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059832" y="2924944"/>
                  <a:ext cx="1080120" cy="12807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0" name="Рисунок 23" descr="school1404.png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87624" y="2924944"/>
                  <a:ext cx="1008112" cy="12807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1" name="Рисунок 24" descr="school1404.png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123728" y="2924944"/>
                  <a:ext cx="1008112" cy="12807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2" name="Рисунок 25" descr="school1404.png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067944" y="2899186"/>
                  <a:ext cx="1080120" cy="12687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3" name="Рисунок 26" descr="school1404.png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084168" y="2865815"/>
                  <a:ext cx="1080120" cy="12687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13" name="Рисунок 16" descr="school1404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60640" y="5963751"/>
                <a:ext cx="929873" cy="8399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Рисунок 17" descr="school1404.pn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40300" y="5963751"/>
                <a:ext cx="929873" cy="8677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Рисунок 18" descr="school1404.png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8521" y="5963751"/>
                <a:ext cx="867881" cy="8677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Рисунок 19" descr="school1404.png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34411" y="5963751"/>
                <a:ext cx="867881" cy="8677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5" name="Рисунок 8" descr="school1404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8244665" y="898188"/>
              <a:ext cx="976609" cy="859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Рисунок 9" descr="school1404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8291401" y="2657404"/>
              <a:ext cx="929873" cy="8677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Рисунок 10" descr="school1404.pn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8265643" y="1775163"/>
              <a:ext cx="929873" cy="859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Рисунок 11" descr="school1404.png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8278522" y="0"/>
              <a:ext cx="929873" cy="859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Рисунок 12" descr="school1404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8278522" y="5157192"/>
              <a:ext cx="929873" cy="839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Рисунок 13" descr="school1404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8327635" y="4352225"/>
              <a:ext cx="867881" cy="8677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Рисунок 14" descr="school1404.p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8340514" y="3521500"/>
              <a:ext cx="867881" cy="8677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4" name="Рисунок 27" descr="school21099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48288" y="3744913"/>
            <a:ext cx="3829050" cy="313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25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8622C-4BC0-4A1B-8BCB-FB00E6A71681}" type="datetimeFigureOut">
              <a:rPr lang="ru-RU"/>
              <a:pPr>
                <a:defRPr/>
              </a:pPr>
              <a:t>15.08.2018</a:t>
            </a:fld>
            <a:endParaRPr lang="ru-RU" dirty="0"/>
          </a:p>
        </p:txBody>
      </p:sp>
      <p:sp>
        <p:nvSpPr>
          <p:cNvPr id="2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A53772-0FBF-4B1C-8DD6-B49CE09E6AF0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21545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EBEE5-298C-47EB-8606-6451C24359BD}" type="datetimeFigureOut">
              <a:rPr lang="ru-RU" smtClean="0"/>
              <a:pPr/>
              <a:t>15.08.2018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0A9E8-C8C6-474A-9EB2-A8F64E35C2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07180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50000">
              <a:srgbClr val="FFE2C5"/>
            </a:gs>
            <a:gs pos="100000">
              <a:srgbClr val="FFA7A7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019180D-35EA-4AE1-98B5-6397BE18AACA}" type="datetimeFigureOut">
              <a:rPr lang="ru-RU"/>
              <a:pPr>
                <a:defRPr/>
              </a:pPr>
              <a:t>15.08.2018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9797"/>
                </a:solidFill>
                <a:latin typeface="Times New Roman" panose="02020603050405020304" pitchFamily="18" charset="0"/>
              </a:defRPr>
            </a:lvl1pPr>
          </a:lstStyle>
          <a:p>
            <a:fld id="{A6D8E4BC-3EB9-4944-8396-79DF228FF115}" type="slidenum">
              <a:rPr lang="ru-RU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980728"/>
            <a:ext cx="8064896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ln w="10541" cmpd="sng">
                  <a:solidFill>
                    <a:schemeClr val="tx2">
                      <a:lumMod val="2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Использование нетрадиционных материалов и техник в продуктивной деятельности дошкольников</a:t>
            </a:r>
            <a:endParaRPr lang="ru-RU" sz="3600" b="1" dirty="0">
              <a:ln w="10541" cmpd="sng">
                <a:solidFill>
                  <a:schemeClr val="tx2">
                    <a:lumMod val="25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88640"/>
            <a:ext cx="79563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 smtClean="0">
                <a:ln w="10541" cmpd="sng">
                  <a:solidFill>
                    <a:schemeClr val="tx2">
                      <a:lumMod val="2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Муниципальное бюджетное дошкольное образовательное учреждение «Детский сад №51 «Красная шапочка»</a:t>
            </a:r>
            <a:endParaRPr lang="ru-RU" dirty="0">
              <a:ln w="10541" cmpd="sng">
                <a:solidFill>
                  <a:schemeClr val="tx2">
                    <a:lumMod val="25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79912" y="5565338"/>
            <a:ext cx="5364088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b="1" dirty="0" smtClean="0">
              <a:ln w="10541" cmpd="sng">
                <a:solidFill>
                  <a:schemeClr val="tx2">
                    <a:lumMod val="25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latin typeface="Arial" charset="0"/>
              <a:cs typeface="Arial" charset="0"/>
            </a:endParaRPr>
          </a:p>
          <a:p>
            <a:pPr algn="ctr">
              <a:defRPr/>
            </a:pPr>
            <a:endParaRPr lang="ru-RU" sz="2000" dirty="0" smtClean="0">
              <a:ln w="10541" cmpd="sng">
                <a:solidFill>
                  <a:schemeClr val="tx2">
                    <a:lumMod val="25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ru-RU" sz="2000" dirty="0" smtClean="0">
                <a:ln w="10541" cmpd="sng">
                  <a:solidFill>
                    <a:schemeClr val="tx2">
                      <a:lumMod val="2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Воспитатель:</a:t>
            </a:r>
            <a:br>
              <a:rPr lang="ru-RU" sz="2000" dirty="0" smtClean="0">
                <a:ln w="10541" cmpd="sng">
                  <a:solidFill>
                    <a:schemeClr val="tx2">
                      <a:lumMod val="2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</a:br>
            <a:r>
              <a:rPr lang="ru-RU" sz="2000" dirty="0" smtClean="0">
                <a:ln w="10541" cmpd="sng">
                  <a:solidFill>
                    <a:schemeClr val="tx2">
                      <a:lumMod val="2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Бородулина Наталия Владимировна </a:t>
            </a:r>
            <a:endParaRPr lang="ru-RU" sz="2000" dirty="0">
              <a:ln w="10541" cmpd="sng">
                <a:solidFill>
                  <a:schemeClr val="tx2">
                    <a:lumMod val="25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116632"/>
            <a:ext cx="795637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dirty="0" smtClean="0">
                <a:ln w="10541" cmpd="sng">
                  <a:solidFill>
                    <a:schemeClr val="tx2">
                      <a:lumMod val="2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Результативность </a:t>
            </a:r>
            <a:endParaRPr lang="ru-RU" sz="4000" b="1" dirty="0">
              <a:ln w="10541" cmpd="sng">
                <a:solidFill>
                  <a:schemeClr val="tx2">
                    <a:lumMod val="25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sz="quarter" idx="13"/>
          </p:nvPr>
        </p:nvSpPr>
        <p:spPr>
          <a:xfrm>
            <a:off x="395536" y="980728"/>
            <a:ext cx="7668344" cy="5112568"/>
          </a:xfrm>
        </p:spPr>
        <p:txBody>
          <a:bodyPr/>
          <a:lstStyle/>
          <a:p>
            <a:pPr marL="0" indent="0" algn="just">
              <a:buNone/>
            </a:pP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</a:rPr>
              <a:t>	</a:t>
            </a:r>
            <a:r>
              <a:rPr lang="ru-RU" sz="2800" dirty="0" smtClean="0">
                <a:solidFill>
                  <a:srgbClr val="67009A"/>
                </a:solidFill>
              </a:rPr>
              <a:t>Благодаря, казалось бы, простым занятиям обучению рисованию, лепке и созданию аппликаций, происходит полная и гармоничная выработка положительных качеств ребенка в следующих направлениях: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2800" dirty="0" smtClean="0">
                <a:solidFill>
                  <a:srgbClr val="67009A"/>
                </a:solidFill>
              </a:rPr>
              <a:t>Умственное развитие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2800" dirty="0" smtClean="0">
                <a:solidFill>
                  <a:srgbClr val="67009A"/>
                </a:solidFill>
              </a:rPr>
              <a:t>Эстетическое развитие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2800" dirty="0" smtClean="0">
                <a:solidFill>
                  <a:srgbClr val="67009A"/>
                </a:solidFill>
              </a:rPr>
              <a:t>Физическое укрепление организма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 smtClean="0">
                <a:solidFill>
                  <a:srgbClr val="67009A"/>
                </a:solidFill>
              </a:rPr>
              <a:t>Нравственное и духовное</a:t>
            </a:r>
            <a:br>
              <a:rPr lang="ru-RU" sz="2800" dirty="0" smtClean="0">
                <a:solidFill>
                  <a:srgbClr val="67009A"/>
                </a:solidFill>
              </a:rPr>
            </a:br>
            <a:r>
              <a:rPr lang="ru-RU" sz="2800" dirty="0" smtClean="0">
                <a:solidFill>
                  <a:srgbClr val="67009A"/>
                </a:solidFill>
              </a:rPr>
              <a:t> становление личности</a:t>
            </a:r>
          </a:p>
        </p:txBody>
      </p:sp>
    </p:spTree>
    <p:extLst>
      <p:ext uri="{BB962C8B-B14F-4D97-AF65-F5344CB8AC3E}">
        <p14:creationId xmlns:p14="http://schemas.microsoft.com/office/powerpoint/2010/main" xmlns="" val="61538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8879"/>
            <a:ext cx="5872120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СПАСИБО</a:t>
            </a:r>
          </a:p>
          <a:p>
            <a:pPr algn="ctr"/>
            <a:r>
              <a:rPr lang="ru-RU" sz="72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ЗА </a:t>
            </a:r>
          </a:p>
          <a:p>
            <a:pPr algn="ctr"/>
            <a:r>
              <a:rPr lang="ru-RU" sz="7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ВНИМАНИЕ!</a:t>
            </a:r>
            <a:endParaRPr lang="ru-RU" sz="72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010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6632"/>
            <a:ext cx="795637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dirty="0" smtClean="0">
                <a:ln w="10541" cmpd="sng">
                  <a:solidFill>
                    <a:schemeClr val="tx2">
                      <a:lumMod val="2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Актуальность</a:t>
            </a:r>
            <a:endParaRPr lang="ru-RU" sz="4000" b="1" dirty="0">
              <a:ln w="10541" cmpd="sng">
                <a:solidFill>
                  <a:schemeClr val="tx2">
                    <a:lumMod val="25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3" name="Текст 1"/>
          <p:cNvSpPr txBox="1">
            <a:spLocks/>
          </p:cNvSpPr>
          <p:nvPr/>
        </p:nvSpPr>
        <p:spPr>
          <a:xfrm>
            <a:off x="251520" y="980728"/>
            <a:ext cx="7488832" cy="447669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ru-RU" sz="2500" dirty="0" smtClean="0">
                <a:solidFill>
                  <a:schemeClr val="accent4">
                    <a:lumMod val="75000"/>
                  </a:schemeClr>
                </a:solidFill>
              </a:rPr>
              <a:t>	</a:t>
            </a:r>
            <a:r>
              <a:rPr lang="ru-RU" sz="2500" dirty="0" smtClean="0">
                <a:solidFill>
                  <a:srgbClr val="67009A"/>
                </a:solidFill>
              </a:rPr>
              <a:t>В современном мире информационных технологий обществу требуются инициативные личности для создания креативных продуктов своей деятельности. Именно дошкольное детство является благоприятным периодом для развития творческих способностей, потому что в этом возрасте дети наиболее восприимчивы и любознательны. Важную роль в их развитии играет продуктивная деятельность, так как наряду с игровой она является ведущей. Данный аспект находит отражение в формулировках ФГОС.</a:t>
            </a:r>
            <a:endParaRPr lang="ru-RU" sz="2500" dirty="0">
              <a:solidFill>
                <a:srgbClr val="67009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476672"/>
            <a:ext cx="795637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dirty="0" smtClean="0">
                <a:ln w="10541" cmpd="sng">
                  <a:solidFill>
                    <a:schemeClr val="tx2">
                      <a:lumMod val="2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Цель</a:t>
            </a:r>
            <a:endParaRPr lang="ru-RU" sz="4000" b="1" dirty="0">
              <a:ln w="10541" cmpd="sng">
                <a:solidFill>
                  <a:schemeClr val="tx2">
                    <a:lumMod val="25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sz="quarter" idx="13"/>
          </p:nvPr>
        </p:nvSpPr>
        <p:spPr>
          <a:xfrm>
            <a:off x="737320" y="1484784"/>
            <a:ext cx="6984776" cy="5112568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	</a:t>
            </a:r>
            <a:r>
              <a:rPr lang="ru-RU" dirty="0" smtClean="0">
                <a:solidFill>
                  <a:srgbClr val="67009A"/>
                </a:solidFill>
              </a:rPr>
              <a:t>Создание условий для развития художественно-творческих способностей детей дошкольного возраста посредством использования нетрадиционных материалов и техник продуктивной деятельности.</a:t>
            </a:r>
            <a:endParaRPr lang="ru-RU" dirty="0">
              <a:solidFill>
                <a:srgbClr val="67009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116632"/>
            <a:ext cx="795637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dirty="0" smtClean="0">
                <a:ln w="10541" cmpd="sng">
                  <a:solidFill>
                    <a:schemeClr val="tx2">
                      <a:lumMod val="2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Задачи </a:t>
            </a:r>
            <a:endParaRPr lang="ru-RU" sz="4000" b="1" dirty="0">
              <a:ln w="10541" cmpd="sng">
                <a:solidFill>
                  <a:schemeClr val="tx2">
                    <a:lumMod val="25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sz="quarter" idx="13"/>
          </p:nvPr>
        </p:nvSpPr>
        <p:spPr>
          <a:xfrm>
            <a:off x="107504" y="692696"/>
            <a:ext cx="7668344" cy="5112568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sz="2550" dirty="0" smtClean="0">
                <a:solidFill>
                  <a:srgbClr val="67009A"/>
                </a:solidFill>
              </a:rPr>
              <a:t>Совершенствовать художественно-творческие способности детей;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550" dirty="0" smtClean="0">
                <a:solidFill>
                  <a:srgbClr val="67009A"/>
                </a:solidFill>
              </a:rPr>
              <a:t>Способствовать познанию свойств материала, вызвать желание экспериментировать с ним;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550" dirty="0" smtClean="0">
                <a:solidFill>
                  <a:srgbClr val="67009A"/>
                </a:solidFill>
              </a:rPr>
              <a:t>Развивать умение создавать художественные образы;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550" dirty="0" smtClean="0">
                <a:solidFill>
                  <a:srgbClr val="67009A"/>
                </a:solidFill>
              </a:rPr>
              <a:t>Развивать сенсомоторику, мелкую моторику рук, пространственное воображение, зрительное восприятие;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550" dirty="0" smtClean="0">
                <a:solidFill>
                  <a:srgbClr val="67009A"/>
                </a:solidFill>
              </a:rPr>
              <a:t>Формировать навыки детей в работе</a:t>
            </a:r>
            <a:br>
              <a:rPr lang="ru-RU" sz="2550" dirty="0" smtClean="0">
                <a:solidFill>
                  <a:srgbClr val="67009A"/>
                </a:solidFill>
              </a:rPr>
            </a:br>
            <a:r>
              <a:rPr lang="ru-RU" sz="2550" dirty="0" smtClean="0">
                <a:solidFill>
                  <a:srgbClr val="67009A"/>
                </a:solidFill>
              </a:rPr>
              <a:t> с разнообразными материалами и техниками.</a:t>
            </a:r>
          </a:p>
        </p:txBody>
      </p:sp>
    </p:spTree>
    <p:extLst>
      <p:ext uri="{BB962C8B-B14F-4D97-AF65-F5344CB8AC3E}">
        <p14:creationId xmlns:p14="http://schemas.microsoft.com/office/powerpoint/2010/main" xmlns="" val="230437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795637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dirty="0" smtClean="0">
                <a:ln w="10541" cmpd="sng">
                  <a:solidFill>
                    <a:schemeClr val="tx2">
                      <a:lumMod val="2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Методы и приёмы </a:t>
            </a:r>
            <a:endParaRPr lang="ru-RU" sz="4000" b="1" dirty="0">
              <a:ln w="10541" cmpd="sng">
                <a:solidFill>
                  <a:schemeClr val="tx2">
                    <a:lumMod val="25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3" name="Текст 1"/>
          <p:cNvSpPr txBox="1">
            <a:spLocks/>
          </p:cNvSpPr>
          <p:nvPr/>
        </p:nvSpPr>
        <p:spPr>
          <a:xfrm>
            <a:off x="251520" y="1052736"/>
            <a:ext cx="7488832" cy="447669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v"/>
            </a:pPr>
            <a:r>
              <a:rPr lang="ru-RU" sz="2800" dirty="0" smtClean="0">
                <a:solidFill>
                  <a:srgbClr val="67009A"/>
                </a:solidFill>
              </a:rPr>
              <a:t>Групповая и индивидуальная работа с детьми;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2800" dirty="0" smtClean="0">
                <a:solidFill>
                  <a:srgbClr val="67009A"/>
                </a:solidFill>
              </a:rPr>
              <a:t>Выставки творческих работ в группе и в ДОУ;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2800" dirty="0" smtClean="0">
                <a:solidFill>
                  <a:srgbClr val="67009A"/>
                </a:solidFill>
              </a:rPr>
              <a:t>Консультации для родителей и педагогов;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2800" dirty="0" smtClean="0">
                <a:solidFill>
                  <a:srgbClr val="67009A"/>
                </a:solidFill>
              </a:rPr>
              <a:t>Создание предметно-развивающей среды;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2800" dirty="0" smtClean="0">
                <a:solidFill>
                  <a:srgbClr val="67009A"/>
                </a:solidFill>
              </a:rPr>
              <a:t>Использование нетрадиционных материалов, которые стимулируют творчество.</a:t>
            </a:r>
            <a:endParaRPr lang="ru-RU" sz="2800" dirty="0">
              <a:solidFill>
                <a:srgbClr val="6700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106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61886029"/>
              </p:ext>
            </p:extLst>
          </p:nvPr>
        </p:nvGraphicFramePr>
        <p:xfrm>
          <a:off x="106997" y="188640"/>
          <a:ext cx="8712966" cy="635508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904322"/>
                <a:gridCol w="2904322"/>
                <a:gridCol w="2904322"/>
              </a:tblGrid>
              <a:tr h="1109952">
                <a:tc>
                  <a:txBody>
                    <a:bodyPr/>
                    <a:lstStyle/>
                    <a:p>
                      <a:pPr algn="ctr"/>
                      <a:endParaRPr lang="ru-RU" sz="2000" dirty="0" smtClean="0">
                        <a:solidFill>
                          <a:srgbClr val="67009A"/>
                        </a:solidFill>
                      </a:endParaRPr>
                    </a:p>
                    <a:p>
                      <a:pPr algn="ctr"/>
                      <a:endParaRPr lang="ru-RU" sz="2000" dirty="0" smtClean="0">
                        <a:solidFill>
                          <a:srgbClr val="67009A"/>
                        </a:solidFill>
                      </a:endParaRPr>
                    </a:p>
                    <a:p>
                      <a:pPr algn="ctr"/>
                      <a:r>
                        <a:rPr lang="ru-RU" sz="2000" dirty="0" smtClean="0">
                          <a:solidFill>
                            <a:srgbClr val="67009A"/>
                          </a:solidFill>
                        </a:rPr>
                        <a:t/>
                      </a:r>
                      <a:br>
                        <a:rPr lang="ru-RU" sz="2000" dirty="0" smtClean="0">
                          <a:solidFill>
                            <a:srgbClr val="67009A"/>
                          </a:solidFill>
                        </a:rPr>
                      </a:br>
                      <a:r>
                        <a:rPr lang="ru-RU" sz="2800" dirty="0" smtClean="0">
                          <a:solidFill>
                            <a:srgbClr val="67009A"/>
                          </a:solidFill>
                        </a:rPr>
                        <a:t>Аппликация</a:t>
                      </a:r>
                      <a:endParaRPr lang="ru-RU" sz="2800" dirty="0">
                        <a:solidFill>
                          <a:srgbClr val="67009A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 smtClean="0">
                        <a:solidFill>
                          <a:srgbClr val="67009A"/>
                        </a:solidFill>
                      </a:endParaRPr>
                    </a:p>
                    <a:p>
                      <a:pPr algn="ctr"/>
                      <a:endParaRPr lang="ru-RU" sz="2000" dirty="0" smtClean="0">
                        <a:solidFill>
                          <a:srgbClr val="67009A"/>
                        </a:solidFill>
                      </a:endParaRPr>
                    </a:p>
                    <a:p>
                      <a:pPr algn="ctr"/>
                      <a:endParaRPr lang="ru-RU" sz="2000" dirty="0" smtClean="0">
                        <a:solidFill>
                          <a:srgbClr val="67009A"/>
                        </a:solidFill>
                      </a:endParaRPr>
                    </a:p>
                    <a:p>
                      <a:pPr algn="ctr"/>
                      <a:r>
                        <a:rPr lang="ru-RU" sz="2800" dirty="0" smtClean="0">
                          <a:solidFill>
                            <a:srgbClr val="67009A"/>
                          </a:solidFill>
                        </a:rPr>
                        <a:t>Рисование</a:t>
                      </a:r>
                      <a:endParaRPr lang="ru-RU" sz="2800" dirty="0">
                        <a:solidFill>
                          <a:srgbClr val="67009A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 smtClean="0">
                        <a:solidFill>
                          <a:srgbClr val="67009A"/>
                        </a:solidFill>
                      </a:endParaRPr>
                    </a:p>
                    <a:p>
                      <a:pPr algn="ctr"/>
                      <a:endParaRPr lang="ru-RU" sz="2000" dirty="0" smtClean="0">
                        <a:solidFill>
                          <a:srgbClr val="67009A"/>
                        </a:solidFill>
                      </a:endParaRPr>
                    </a:p>
                    <a:p>
                      <a:pPr algn="ctr"/>
                      <a:endParaRPr lang="ru-RU" sz="2000" dirty="0" smtClean="0">
                        <a:solidFill>
                          <a:srgbClr val="67009A"/>
                        </a:solidFill>
                      </a:endParaRPr>
                    </a:p>
                    <a:p>
                      <a:pPr algn="ctr"/>
                      <a:r>
                        <a:rPr lang="ru-RU" sz="2800" dirty="0" smtClean="0">
                          <a:solidFill>
                            <a:srgbClr val="67009A"/>
                          </a:solidFill>
                        </a:rPr>
                        <a:t>Лепка </a:t>
                      </a:r>
                    </a:p>
                  </a:txBody>
                  <a:tcPr marL="68580" marR="68580" marT="34290" marB="34290"/>
                </a:tc>
              </a:tr>
              <a:tr h="4866712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2000" baseline="0" dirty="0" smtClean="0">
                          <a:solidFill>
                            <a:srgbClr val="67009A"/>
                          </a:solidFill>
                        </a:rPr>
                        <a:t> Сочетание разных фактур материалов (ваты, бумаги, салфеток, природных материалов, окрашенного песка)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2000" dirty="0" smtClean="0">
                          <a:solidFill>
                            <a:srgbClr val="67009A"/>
                          </a:solidFill>
                        </a:rPr>
                        <a:t>Использование пищевых продуктов (круп,</a:t>
                      </a:r>
                      <a:r>
                        <a:rPr lang="ru-RU" sz="2000" baseline="0" dirty="0" smtClean="0">
                          <a:solidFill>
                            <a:srgbClr val="67009A"/>
                          </a:solidFill>
                        </a:rPr>
                        <a:t> макаронных изделий, яичной скорлупы и др.)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ru-RU" sz="2000" dirty="0">
                        <a:solidFill>
                          <a:srgbClr val="67009A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2000" dirty="0" smtClean="0">
                          <a:solidFill>
                            <a:srgbClr val="67009A"/>
                          </a:solidFill>
                        </a:rPr>
                        <a:t>Тонированная бумага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2000" dirty="0" smtClean="0">
                          <a:solidFill>
                            <a:srgbClr val="67009A"/>
                          </a:solidFill>
                        </a:rPr>
                        <a:t>Гуашь разного</a:t>
                      </a:r>
                      <a:r>
                        <a:rPr lang="ru-RU" sz="2000" baseline="0" dirty="0" smtClean="0">
                          <a:solidFill>
                            <a:srgbClr val="67009A"/>
                          </a:solidFill>
                        </a:rPr>
                        <a:t> цвета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2000" baseline="0" dirty="0" smtClean="0">
                          <a:solidFill>
                            <a:srgbClr val="67009A"/>
                          </a:solidFill>
                        </a:rPr>
                        <a:t>Кисти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2000" baseline="0" dirty="0" smtClean="0">
                          <a:solidFill>
                            <a:srgbClr val="67009A"/>
                          </a:solidFill>
                        </a:rPr>
                        <a:t>Восковые мелки 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2000" baseline="0" dirty="0" smtClean="0">
                          <a:solidFill>
                            <a:srgbClr val="67009A"/>
                          </a:solidFill>
                        </a:rPr>
                        <a:t>Мисочки с разведенной гуашью для оттиска поролоном, смятой бумагой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2000" baseline="0" dirty="0" smtClean="0">
                          <a:solidFill>
                            <a:srgbClr val="67009A"/>
                          </a:solidFill>
                        </a:rPr>
                        <a:t>Трубочки для напитков 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2000" baseline="0" dirty="0" smtClean="0">
                          <a:solidFill>
                            <a:srgbClr val="67009A"/>
                          </a:solidFill>
                        </a:rPr>
                        <a:t>Печатки 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2000" baseline="0" dirty="0" smtClean="0">
                          <a:solidFill>
                            <a:srgbClr val="67009A"/>
                          </a:solidFill>
                        </a:rPr>
                        <a:t>Пластиковые ложки, стаканчики  с водой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2000" baseline="0" dirty="0" smtClean="0">
                          <a:solidFill>
                            <a:srgbClr val="67009A"/>
                          </a:solidFill>
                        </a:rPr>
                        <a:t>Салфетки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2000" baseline="0" dirty="0" smtClean="0">
                          <a:solidFill>
                            <a:srgbClr val="67009A"/>
                          </a:solidFill>
                        </a:rPr>
                        <a:t>Ватные палочки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2000" baseline="0" dirty="0" smtClean="0">
                          <a:solidFill>
                            <a:srgbClr val="67009A"/>
                          </a:solidFill>
                        </a:rPr>
                        <a:t>Соленое тесто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2000" baseline="0" dirty="0" smtClean="0">
                          <a:solidFill>
                            <a:srgbClr val="67009A"/>
                          </a:solidFill>
                        </a:rPr>
                        <a:t>Гипс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2000" baseline="0" dirty="0" smtClean="0">
                          <a:solidFill>
                            <a:srgbClr val="67009A"/>
                          </a:solidFill>
                        </a:rPr>
                        <a:t>Полимерная глина 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2000" baseline="0" dirty="0" smtClean="0">
                          <a:solidFill>
                            <a:srgbClr val="67009A"/>
                          </a:solidFill>
                        </a:rPr>
                        <a:t>Фурнитура для украшения работ (бисер, блестки, бусины, пуговицы и др.)</a:t>
                      </a:r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-180528" y="188640"/>
            <a:ext cx="9144000" cy="715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50" b="1" dirty="0">
                <a:ln w="10541" cmpd="sng">
                  <a:solidFill>
                    <a:schemeClr val="tx2">
                      <a:lumMod val="2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latin typeface="Arial" charset="0"/>
                <a:cs typeface="Arial" charset="0"/>
              </a:rPr>
              <a:t>Материалы</a:t>
            </a:r>
          </a:p>
        </p:txBody>
      </p:sp>
    </p:spTree>
    <p:extLst>
      <p:ext uri="{BB962C8B-B14F-4D97-AF65-F5344CB8AC3E}">
        <p14:creationId xmlns:p14="http://schemas.microsoft.com/office/powerpoint/2010/main" xmlns="" val="209571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980"/>
          <a:stretch/>
        </p:blipFill>
        <p:spPr>
          <a:xfrm>
            <a:off x="251520" y="3933056"/>
            <a:ext cx="4104456" cy="26839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1196752"/>
            <a:ext cx="4032448" cy="22682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323528" y="0"/>
            <a:ext cx="84249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ln w="10541" cmpd="sng">
                  <a:solidFill>
                    <a:schemeClr val="tx2">
                      <a:lumMod val="2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latin typeface="Arial" charset="0"/>
                <a:cs typeface="Arial" charset="0"/>
              </a:rPr>
              <a:t>Поделки из бросового материала</a:t>
            </a:r>
            <a:r>
              <a:rPr lang="ru-RU" sz="3200" b="1" dirty="0" smtClean="0">
                <a:ln w="10541" cmpd="sng">
                  <a:solidFill>
                    <a:schemeClr val="tx2">
                      <a:lumMod val="2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latin typeface="Arial" charset="0"/>
                <a:cs typeface="Arial" charset="0"/>
              </a:rPr>
              <a:t> </a:t>
            </a:r>
            <a:endParaRPr lang="ru-RU" sz="3200" b="1" dirty="0">
              <a:ln w="10541" cmpd="sng">
                <a:solidFill>
                  <a:schemeClr val="tx2">
                    <a:lumMod val="25000"/>
                  </a:scheme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8" y="4005064"/>
            <a:ext cx="4228480" cy="252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1196752"/>
            <a:ext cx="4104456" cy="234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41881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20131213_095633.jpg"/>
          <p:cNvPicPr>
            <a:picLocks noChangeAspect="1"/>
          </p:cNvPicPr>
          <p:nvPr/>
        </p:nvPicPr>
        <p:blipFill>
          <a:blip r:embed="rId2" cstate="print"/>
          <a:srcRect l="10508" t="1650" r="5361" b="12569"/>
          <a:stretch>
            <a:fillRect/>
          </a:stretch>
        </p:blipFill>
        <p:spPr>
          <a:xfrm>
            <a:off x="323528" y="3717032"/>
            <a:ext cx="3672408" cy="28083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20131213_095613.jpg"/>
          <p:cNvPicPr>
            <a:picLocks noChangeAspect="1"/>
          </p:cNvPicPr>
          <p:nvPr/>
        </p:nvPicPr>
        <p:blipFill>
          <a:blip r:embed="rId3" cstate="print"/>
          <a:srcRect l="8890" t="1976" r="5175"/>
          <a:stretch>
            <a:fillRect/>
          </a:stretch>
        </p:blipFill>
        <p:spPr>
          <a:xfrm>
            <a:off x="539552" y="764703"/>
            <a:ext cx="3377979" cy="266429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467544" y="0"/>
            <a:ext cx="38164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ln w="10541" cmpd="sng">
                  <a:solidFill>
                    <a:schemeClr val="tx2">
                      <a:lumMod val="2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latin typeface="Arial" charset="0"/>
                <a:cs typeface="Arial" charset="0"/>
              </a:rPr>
              <a:t>Пуантилизм</a:t>
            </a:r>
            <a:endParaRPr lang="ru-RU" sz="3600" b="1" dirty="0">
              <a:ln w="10541" cmpd="sng">
                <a:solidFill>
                  <a:schemeClr val="tx2">
                    <a:lumMod val="25000"/>
                  </a:scheme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79912" y="0"/>
            <a:ext cx="536408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dirty="0" err="1" smtClean="0">
                <a:ln w="10541" cmpd="sng">
                  <a:solidFill>
                    <a:schemeClr val="tx2">
                      <a:lumMod val="2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latin typeface="Arial" charset="0"/>
                <a:cs typeface="Arial" charset="0"/>
              </a:rPr>
              <a:t>Тестопластика</a:t>
            </a:r>
            <a:endParaRPr lang="ru-RU" sz="4000" b="1" dirty="0">
              <a:ln w="10541" cmpd="sng">
                <a:solidFill>
                  <a:schemeClr val="tx2">
                    <a:lumMod val="25000"/>
                  </a:scheme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  <p:pic>
        <p:nvPicPr>
          <p:cNvPr id="6" name="Рисунок 5"/>
          <p:cNvPicPr/>
          <p:nvPr/>
        </p:nvPicPr>
        <p:blipFill rotWithShape="1">
          <a:blip r:embed="rId4" cstate="print"/>
          <a:srcRect l="4329" t="2852" r="4597" b="6178"/>
          <a:stretch/>
        </p:blipFill>
        <p:spPr bwMode="auto">
          <a:xfrm>
            <a:off x="4788024" y="980728"/>
            <a:ext cx="3744416" cy="23762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5" cstate="print"/>
          <a:srcRect r="3634" b="9030"/>
          <a:stretch/>
        </p:blipFill>
        <p:spPr bwMode="auto">
          <a:xfrm>
            <a:off x="4860032" y="3861048"/>
            <a:ext cx="3744416" cy="26369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91005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 rotWithShape="1">
          <a:blip r:embed="rId2" cstate="print"/>
          <a:srcRect l="7375" t="5131" r="13255" b="6465"/>
          <a:stretch/>
        </p:blipFill>
        <p:spPr bwMode="auto">
          <a:xfrm>
            <a:off x="323528" y="252403"/>
            <a:ext cx="3600000" cy="252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3" cstate="print"/>
          <a:srcRect l="4329" t="6844" r="4758" b="15589"/>
          <a:stretch/>
        </p:blipFill>
        <p:spPr bwMode="auto">
          <a:xfrm>
            <a:off x="4860032" y="220463"/>
            <a:ext cx="3960000" cy="252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06668" y="3212976"/>
            <a:ext cx="6120000" cy="34425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70748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РАСКИ">
  <a:themeElements>
    <a:clrScheme name="цветочная">
      <a:dk1>
        <a:srgbClr val="FF5050"/>
      </a:dk1>
      <a:lt1>
        <a:srgbClr val="FFFFCC"/>
      </a:lt1>
      <a:dk2>
        <a:srgbClr val="CC99FF"/>
      </a:dk2>
      <a:lt2>
        <a:srgbClr val="CCFFCC"/>
      </a:lt2>
      <a:accent1>
        <a:srgbClr val="33CCFF"/>
      </a:accent1>
      <a:accent2>
        <a:srgbClr val="FF66CC"/>
      </a:accent2>
      <a:accent3>
        <a:srgbClr val="99FF99"/>
      </a:accent3>
      <a:accent4>
        <a:srgbClr val="CC66FF"/>
      </a:accent4>
      <a:accent5>
        <a:srgbClr val="66FFCC"/>
      </a:accent5>
      <a:accent6>
        <a:srgbClr val="FFCC66"/>
      </a:accent6>
      <a:hlink>
        <a:srgbClr val="0000FF"/>
      </a:hlink>
      <a:folHlink>
        <a:srgbClr val="6666FF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</TotalTime>
  <Words>202</Words>
  <Application>Microsoft Office PowerPoint</Application>
  <PresentationFormat>Экран (4:3)</PresentationFormat>
  <Paragraphs>61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КРАСКИ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FASER</dc:creator>
  <cp:lastModifiedBy>Делопроизводитель</cp:lastModifiedBy>
  <cp:revision>19</cp:revision>
  <dcterms:created xsi:type="dcterms:W3CDTF">2017-03-30T19:04:53Z</dcterms:created>
  <dcterms:modified xsi:type="dcterms:W3CDTF">2018-08-15T12:01:45Z</dcterms:modified>
</cp:coreProperties>
</file>