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0" r:id="rId2"/>
    <p:sldId id="257" r:id="rId3"/>
    <p:sldId id="258" r:id="rId4"/>
    <p:sldId id="259" r:id="rId5"/>
    <p:sldId id="262" r:id="rId6"/>
    <p:sldId id="263" r:id="rId7"/>
    <p:sldId id="264" r:id="rId8"/>
    <p:sldId id="265" r:id="rId9"/>
    <p:sldId id="266" r:id="rId10"/>
    <p:sldId id="267" r:id="rId11"/>
    <p:sldId id="269"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8"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22EEBED5-FF45-42B8-801A-C7C33FBC3930}" type="datetimeFigureOut">
              <a:rPr lang="ru-RU" smtClean="0"/>
              <a:pPr/>
              <a:t>31.03.2023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79005A2-CD94-42C0-A0FB-304CEA6FC9C9}" type="slidenum">
              <a:rPr lang="ru-RU" smtClean="0"/>
              <a:pPr/>
              <a:t>‹#›</a:t>
            </a:fld>
            <a:endParaRPr lang="ru-RU"/>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3952315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Date Placeholder 2"/>
          <p:cNvSpPr>
            <a:spLocks noGrp="1"/>
          </p:cNvSpPr>
          <p:nvPr>
            <p:ph type="dt" sz="half" idx="10"/>
          </p:nvPr>
        </p:nvSpPr>
        <p:spPr/>
        <p:txBody>
          <a:bodyPr/>
          <a:lstStyle/>
          <a:p>
            <a:fld id="{22EEBED5-FF45-42B8-801A-C7C33FBC3930}" type="datetimeFigureOut">
              <a:rPr lang="ru-RU" smtClean="0"/>
              <a:pPr/>
              <a:t>31.03.2023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679005A2-CD94-42C0-A0FB-304CEA6FC9C9}" type="slidenum">
              <a:rPr lang="ru-RU" smtClean="0"/>
              <a:pPr/>
              <a:t>‹#›</a:t>
            </a:fld>
            <a:endParaRPr lang="ru-RU"/>
          </a:p>
        </p:txBody>
      </p:sp>
    </p:spTree>
    <p:extLst>
      <p:ext uri="{BB962C8B-B14F-4D97-AF65-F5344CB8AC3E}">
        <p14:creationId xmlns:p14="http://schemas.microsoft.com/office/powerpoint/2010/main" xmlns="" val="28790080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2EEBED5-FF45-42B8-801A-C7C33FBC3930}" type="datetimeFigureOut">
              <a:rPr lang="ru-RU" smtClean="0"/>
              <a:pPr/>
              <a:t>31.03.2023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79005A2-CD94-42C0-A0FB-304CEA6FC9C9}" type="slidenum">
              <a:rPr lang="ru-RU" smtClean="0"/>
              <a:pPr/>
              <a:t>‹#›</a:t>
            </a:fld>
            <a:endParaRPr lang="ru-RU"/>
          </a:p>
        </p:txBody>
      </p:sp>
    </p:spTree>
    <p:extLst>
      <p:ext uri="{BB962C8B-B14F-4D97-AF65-F5344CB8AC3E}">
        <p14:creationId xmlns:p14="http://schemas.microsoft.com/office/powerpoint/2010/main" xmlns="" val="22463640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2EEBED5-FF45-42B8-801A-C7C33FBC3930}" type="datetimeFigureOut">
              <a:rPr lang="ru-RU" smtClean="0"/>
              <a:pPr/>
              <a:t>31.03.2023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79005A2-CD94-42C0-A0FB-304CEA6FC9C9}" type="slidenum">
              <a:rPr lang="ru-RU" smtClean="0"/>
              <a:pPr/>
              <a:t>‹#›</a:t>
            </a:fld>
            <a:endParaRPr lang="ru-RU"/>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xmlns="" val="36251075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2EEBED5-FF45-42B8-801A-C7C33FBC3930}" type="datetimeFigureOut">
              <a:rPr lang="ru-RU" smtClean="0"/>
              <a:pPr/>
              <a:t>31.03.2023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79005A2-CD94-42C0-A0FB-304CEA6FC9C9}" type="slidenum">
              <a:rPr lang="ru-RU" smtClean="0"/>
              <a:pPr/>
              <a:t>‹#›</a:t>
            </a:fld>
            <a:endParaRPr lang="ru-RU"/>
          </a:p>
        </p:txBody>
      </p:sp>
    </p:spTree>
    <p:extLst>
      <p:ext uri="{BB962C8B-B14F-4D97-AF65-F5344CB8AC3E}">
        <p14:creationId xmlns:p14="http://schemas.microsoft.com/office/powerpoint/2010/main" xmlns="" val="33424526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2EEBED5-FF45-42B8-801A-C7C33FBC3930}" type="datetimeFigureOut">
              <a:rPr lang="ru-RU" smtClean="0"/>
              <a:pPr/>
              <a:t>31.03.2023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79005A2-CD94-42C0-A0FB-304CEA6FC9C9}" type="slidenum">
              <a:rPr lang="ru-RU" smtClean="0"/>
              <a:pPr/>
              <a:t>‹#›</a:t>
            </a:fld>
            <a:endParaRPr lang="ru-RU"/>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xmlns="" val="32587189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ru-RU" smtClean="0"/>
              <a:t>Образец заголовка</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2EEBED5-FF45-42B8-801A-C7C33FBC3930}" type="datetimeFigureOut">
              <a:rPr lang="ru-RU" smtClean="0"/>
              <a:pPr/>
              <a:t>31.03.2023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79005A2-CD94-42C0-A0FB-304CEA6FC9C9}" type="slidenum">
              <a:rPr lang="ru-RU" smtClean="0"/>
              <a:pPr/>
              <a:t>‹#›</a:t>
            </a:fld>
            <a:endParaRPr lang="ru-RU"/>
          </a:p>
        </p:txBody>
      </p:sp>
    </p:spTree>
    <p:extLst>
      <p:ext uri="{BB962C8B-B14F-4D97-AF65-F5344CB8AC3E}">
        <p14:creationId xmlns:p14="http://schemas.microsoft.com/office/powerpoint/2010/main" xmlns="" val="25188754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2EEBED5-FF45-42B8-801A-C7C33FBC3930}" type="datetimeFigureOut">
              <a:rPr lang="ru-RU" smtClean="0"/>
              <a:pPr/>
              <a:t>31.03.2023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79005A2-CD94-42C0-A0FB-304CEA6FC9C9}" type="slidenum">
              <a:rPr lang="ru-RU" smtClean="0"/>
              <a:pPr/>
              <a:t>‹#›</a:t>
            </a:fld>
            <a:endParaRPr lang="ru-RU"/>
          </a:p>
        </p:txBody>
      </p:sp>
    </p:spTree>
    <p:extLst>
      <p:ext uri="{BB962C8B-B14F-4D97-AF65-F5344CB8AC3E}">
        <p14:creationId xmlns:p14="http://schemas.microsoft.com/office/powerpoint/2010/main" xmlns="" val="21025315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2EEBED5-FF45-42B8-801A-C7C33FBC3930}" type="datetimeFigureOut">
              <a:rPr lang="ru-RU" smtClean="0"/>
              <a:pPr/>
              <a:t>31.03.2023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79005A2-CD94-42C0-A0FB-304CEA6FC9C9}" type="slidenum">
              <a:rPr lang="ru-RU" smtClean="0"/>
              <a:pPr/>
              <a:t>‹#›</a:t>
            </a:fld>
            <a:endParaRPr lang="ru-RU"/>
          </a:p>
        </p:txBody>
      </p:sp>
    </p:spTree>
    <p:extLst>
      <p:ext uri="{BB962C8B-B14F-4D97-AF65-F5344CB8AC3E}">
        <p14:creationId xmlns:p14="http://schemas.microsoft.com/office/powerpoint/2010/main" xmlns="" val="1717573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2EEBED5-FF45-42B8-801A-C7C33FBC3930}" type="datetimeFigureOut">
              <a:rPr lang="ru-RU" smtClean="0"/>
              <a:pPr/>
              <a:t>31.03.2023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79005A2-CD94-42C0-A0FB-304CEA6FC9C9}" type="slidenum">
              <a:rPr lang="ru-RU" smtClean="0"/>
              <a:pPr/>
              <a:t>‹#›</a:t>
            </a:fld>
            <a:endParaRPr lang="ru-RU"/>
          </a:p>
        </p:txBody>
      </p:sp>
    </p:spTree>
    <p:extLst>
      <p:ext uri="{BB962C8B-B14F-4D97-AF65-F5344CB8AC3E}">
        <p14:creationId xmlns:p14="http://schemas.microsoft.com/office/powerpoint/2010/main" xmlns="" val="1967303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2EEBED5-FF45-42B8-801A-C7C33FBC3930}" type="datetimeFigureOut">
              <a:rPr lang="ru-RU" smtClean="0"/>
              <a:pPr/>
              <a:t>31.03.2023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79005A2-CD94-42C0-A0FB-304CEA6FC9C9}" type="slidenum">
              <a:rPr lang="ru-RU" smtClean="0"/>
              <a:pPr/>
              <a:t>‹#›</a:t>
            </a:fld>
            <a:endParaRPr lang="ru-RU"/>
          </a:p>
        </p:txBody>
      </p:sp>
    </p:spTree>
    <p:extLst>
      <p:ext uri="{BB962C8B-B14F-4D97-AF65-F5344CB8AC3E}">
        <p14:creationId xmlns:p14="http://schemas.microsoft.com/office/powerpoint/2010/main" xmlns="" val="315206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22EEBED5-FF45-42B8-801A-C7C33FBC3930}" type="datetimeFigureOut">
              <a:rPr lang="ru-RU" smtClean="0"/>
              <a:pPr/>
              <a:t>31.03.2023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79005A2-CD94-42C0-A0FB-304CEA6FC9C9}" type="slidenum">
              <a:rPr lang="ru-RU" smtClean="0"/>
              <a:pPr/>
              <a:t>‹#›</a:t>
            </a:fld>
            <a:endParaRPr lang="ru-RU"/>
          </a:p>
        </p:txBody>
      </p:sp>
    </p:spTree>
    <p:extLst>
      <p:ext uri="{BB962C8B-B14F-4D97-AF65-F5344CB8AC3E}">
        <p14:creationId xmlns:p14="http://schemas.microsoft.com/office/powerpoint/2010/main" xmlns="" val="1263995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22EEBED5-FF45-42B8-801A-C7C33FBC3930}" type="datetimeFigureOut">
              <a:rPr lang="ru-RU" smtClean="0"/>
              <a:pPr/>
              <a:t>31.03.2023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679005A2-CD94-42C0-A0FB-304CEA6FC9C9}" type="slidenum">
              <a:rPr lang="ru-RU" smtClean="0"/>
              <a:pPr/>
              <a:t>‹#›</a:t>
            </a:fld>
            <a:endParaRPr lang="ru-RU"/>
          </a:p>
        </p:txBody>
      </p:sp>
    </p:spTree>
    <p:extLst>
      <p:ext uri="{BB962C8B-B14F-4D97-AF65-F5344CB8AC3E}">
        <p14:creationId xmlns:p14="http://schemas.microsoft.com/office/powerpoint/2010/main" xmlns="" val="2413181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22EEBED5-FF45-42B8-801A-C7C33FBC3930}" type="datetimeFigureOut">
              <a:rPr lang="ru-RU" smtClean="0"/>
              <a:pPr/>
              <a:t>31.03.2023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679005A2-CD94-42C0-A0FB-304CEA6FC9C9}" type="slidenum">
              <a:rPr lang="ru-RU" smtClean="0"/>
              <a:pPr/>
              <a:t>‹#›</a:t>
            </a:fld>
            <a:endParaRPr lang="ru-RU"/>
          </a:p>
        </p:txBody>
      </p:sp>
    </p:spTree>
    <p:extLst>
      <p:ext uri="{BB962C8B-B14F-4D97-AF65-F5344CB8AC3E}">
        <p14:creationId xmlns:p14="http://schemas.microsoft.com/office/powerpoint/2010/main" xmlns="" val="1626969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EEBED5-FF45-42B8-801A-C7C33FBC3930}" type="datetimeFigureOut">
              <a:rPr lang="ru-RU" smtClean="0"/>
              <a:pPr/>
              <a:t>31.03.2023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679005A2-CD94-42C0-A0FB-304CEA6FC9C9}" type="slidenum">
              <a:rPr lang="ru-RU" smtClean="0"/>
              <a:pPr/>
              <a:t>‹#›</a:t>
            </a:fld>
            <a:endParaRPr lang="ru-RU"/>
          </a:p>
        </p:txBody>
      </p:sp>
    </p:spTree>
    <p:extLst>
      <p:ext uri="{BB962C8B-B14F-4D97-AF65-F5344CB8AC3E}">
        <p14:creationId xmlns:p14="http://schemas.microsoft.com/office/powerpoint/2010/main" xmlns="" val="1525832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22EEBED5-FF45-42B8-801A-C7C33FBC3930}" type="datetimeFigureOut">
              <a:rPr lang="ru-RU" smtClean="0"/>
              <a:pPr/>
              <a:t>31.03.2023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79005A2-CD94-42C0-A0FB-304CEA6FC9C9}" type="slidenum">
              <a:rPr lang="ru-RU" smtClean="0"/>
              <a:pPr/>
              <a:t>‹#›</a:t>
            </a:fld>
            <a:endParaRPr lang="ru-RU"/>
          </a:p>
        </p:txBody>
      </p:sp>
    </p:spTree>
    <p:extLst>
      <p:ext uri="{BB962C8B-B14F-4D97-AF65-F5344CB8AC3E}">
        <p14:creationId xmlns:p14="http://schemas.microsoft.com/office/powerpoint/2010/main" xmlns="" val="2625015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ru-RU" smtClean="0"/>
              <a:t>Образец заголовка</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22EEBED5-FF45-42B8-801A-C7C33FBC3930}" type="datetimeFigureOut">
              <a:rPr lang="ru-RU" smtClean="0"/>
              <a:pPr/>
              <a:t>31.03.2023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79005A2-CD94-42C0-A0FB-304CEA6FC9C9}" type="slidenum">
              <a:rPr lang="ru-RU" smtClean="0"/>
              <a:pPr/>
              <a:t>‹#›</a:t>
            </a:fld>
            <a:endParaRPr lang="ru-RU"/>
          </a:p>
        </p:txBody>
      </p:sp>
    </p:spTree>
    <p:extLst>
      <p:ext uri="{BB962C8B-B14F-4D97-AF65-F5344CB8AC3E}">
        <p14:creationId xmlns:p14="http://schemas.microsoft.com/office/powerpoint/2010/main" xmlns="" val="3438508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22EEBED5-FF45-42B8-801A-C7C33FBC3930}" type="datetimeFigureOut">
              <a:rPr lang="ru-RU" smtClean="0"/>
              <a:pPr/>
              <a:t>31.03.2023</a:t>
            </a:fld>
            <a:endParaRPr lang="ru-RU"/>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ru-RU"/>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679005A2-CD94-42C0-A0FB-304CEA6FC9C9}" type="slidenum">
              <a:rPr lang="ru-RU" smtClean="0"/>
              <a:pPr/>
              <a:t>‹#›</a:t>
            </a:fld>
            <a:endParaRPr lang="ru-RU"/>
          </a:p>
        </p:txBody>
      </p:sp>
    </p:spTree>
    <p:extLst>
      <p:ext uri="{BB962C8B-B14F-4D97-AF65-F5344CB8AC3E}">
        <p14:creationId xmlns:p14="http://schemas.microsoft.com/office/powerpoint/2010/main" xmlns="" val="1253734942"/>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086600" y="5820508"/>
            <a:ext cx="4440115" cy="244229"/>
          </a:xfrm>
        </p:spPr>
        <p:txBody>
          <a:bodyPr>
            <a:normAutofit fontScale="90000"/>
          </a:bodyPr>
          <a:lstStyle/>
          <a:p>
            <a:pPr algn="r"/>
            <a:r>
              <a:rPr lang="ru-RU" sz="1400" b="1" i="1" dirty="0" smtClean="0">
                <a:latin typeface="Times New Roman" panose="02020603050405020304" pitchFamily="18" charset="0"/>
                <a:cs typeface="Times New Roman" panose="02020603050405020304" pitchFamily="18" charset="0"/>
              </a:rPr>
              <a:t>МБДОУ «Детский сад № 51 «Красная шапочка</a:t>
            </a:r>
            <a:r>
              <a:rPr lang="ru-RU" sz="1400" dirty="0" smtClean="0">
                <a:latin typeface="Times New Roman" panose="02020603050405020304" pitchFamily="18" charset="0"/>
                <a:cs typeface="Times New Roman" panose="02020603050405020304" pitchFamily="18" charset="0"/>
              </a:rPr>
              <a:t>»</a:t>
            </a:r>
            <a:endParaRPr lang="ru-RU" sz="1400" dirty="0">
              <a:latin typeface="Times New Roman" panose="02020603050405020304" pitchFamily="18" charset="0"/>
              <a:cs typeface="Times New Roman" panose="02020603050405020304" pitchFamily="18" charset="0"/>
            </a:endParaRPr>
          </a:p>
        </p:txBody>
      </p:sp>
      <p:pic>
        <p:nvPicPr>
          <p:cNvPr id="5" name="Рисунок 4"/>
          <p:cNvPicPr>
            <a:picLocks noGrp="1" noChangeAspect="1"/>
          </p:cNvPicPr>
          <p:nvPr>
            <p:ph type="pic" idx="13"/>
          </p:nvPr>
        </p:nvPicPr>
        <p:blipFill>
          <a:blip r:embed="rId2" cstate="print"/>
          <a:srcRect t="24331" b="24331"/>
          <a:stretch>
            <a:fillRect/>
          </a:stretch>
        </p:blipFill>
        <p:spPr>
          <a:xfrm>
            <a:off x="615462" y="533402"/>
            <a:ext cx="10818812" cy="3124200"/>
          </a:xfrm>
          <a:prstGeom prst="rect">
            <a:avLst/>
          </a:prstGeom>
        </p:spPr>
      </p:pic>
      <p:sp>
        <p:nvSpPr>
          <p:cNvPr id="4" name="Текст 3"/>
          <p:cNvSpPr>
            <a:spLocks noGrp="1"/>
          </p:cNvSpPr>
          <p:nvPr>
            <p:ph type="body" sz="quarter" idx="14"/>
          </p:nvPr>
        </p:nvSpPr>
        <p:spPr>
          <a:xfrm>
            <a:off x="914402" y="3843867"/>
            <a:ext cx="10519872" cy="457200"/>
          </a:xfrm>
        </p:spPr>
        <p:txBody>
          <a:bodyPr>
            <a:normAutofit fontScale="92500"/>
          </a:bodyPr>
          <a:lstStyle/>
          <a:p>
            <a:r>
              <a:rPr lang="ru-RU" dirty="0" smtClean="0">
                <a:solidFill>
                  <a:schemeClr val="tx1"/>
                </a:solidFill>
                <a:latin typeface="Times New Roman" panose="02020603050405020304" pitchFamily="18" charset="0"/>
                <a:cs typeface="Times New Roman" panose="02020603050405020304" pitchFamily="18" charset="0"/>
              </a:rPr>
              <a:t>Изменения </a:t>
            </a:r>
            <a:r>
              <a:rPr lang="ru-RU" dirty="0">
                <a:solidFill>
                  <a:schemeClr val="tx1"/>
                </a:solidFill>
                <a:latin typeface="Times New Roman" panose="02020603050405020304" pitchFamily="18" charset="0"/>
                <a:cs typeface="Times New Roman" panose="02020603050405020304" pitchFamily="18" charset="0"/>
              </a:rPr>
              <a:t>в Правила благоустройства территории городского округа – город Тамбов, </a:t>
            </a:r>
            <a:r>
              <a:rPr lang="ru-RU" dirty="0" smtClean="0">
                <a:solidFill>
                  <a:schemeClr val="tx1"/>
                </a:solidFill>
                <a:latin typeface="Times New Roman" panose="02020603050405020304" pitchFamily="18" charset="0"/>
                <a:cs typeface="Times New Roman" panose="02020603050405020304" pitchFamily="18" charset="0"/>
              </a:rPr>
              <a:t>вступившие </a:t>
            </a:r>
            <a:r>
              <a:rPr lang="ru-RU" dirty="0">
                <a:solidFill>
                  <a:schemeClr val="tx1"/>
                </a:solidFill>
                <a:latin typeface="Times New Roman" panose="02020603050405020304" pitchFamily="18" charset="0"/>
                <a:cs typeface="Times New Roman" panose="02020603050405020304" pitchFamily="18" charset="0"/>
              </a:rPr>
              <a:t>в силу с 1 марта 2023</a:t>
            </a:r>
          </a:p>
        </p:txBody>
      </p:sp>
    </p:spTree>
    <p:extLst>
      <p:ext uri="{BB962C8B-B14F-4D97-AF65-F5344CB8AC3E}">
        <p14:creationId xmlns:p14="http://schemas.microsoft.com/office/powerpoint/2010/main" xmlns="" val="19596154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86862" y="751344"/>
            <a:ext cx="10876084" cy="2862322"/>
          </a:xfrm>
          <a:prstGeom prst="rect">
            <a:avLst/>
          </a:prstGeom>
        </p:spPr>
        <p:txBody>
          <a:bodyPr wrap="square">
            <a:spAutoFit/>
          </a:bodyPr>
          <a:lstStyle/>
          <a:p>
            <a:r>
              <a:rPr lang="ru-RU" dirty="0">
                <a:latin typeface="Times New Roman" panose="02020603050405020304" pitchFamily="18" charset="0"/>
                <a:ea typeface="Calibri" panose="020F0502020204030204" pitchFamily="34" charset="0"/>
                <a:cs typeface="Times New Roman" panose="02020603050405020304" pitchFamily="18" charset="0"/>
              </a:rPr>
              <a:t>Уточнен порядок участия, в том числе финансовый, лиц ответственных за эксплуатацию зданий, строений, сооружений, собственников и (или) иных законных владельцев зданий строений, сооружений, земельных участков (за исключением собственников и (или) иных законных владельцев помещений в многоквартирных домах, земельные участки под которыми не образованы или образованы по границам таких домов) в содержании прилегающих территорий.</a:t>
            </a:r>
            <a:br>
              <a:rPr lang="ru-RU" dirty="0">
                <a:latin typeface="Times New Roman" panose="02020603050405020304" pitchFamily="18" charset="0"/>
                <a:ea typeface="Calibri" panose="020F0502020204030204" pitchFamily="34" charset="0"/>
                <a:cs typeface="Times New Roman" panose="02020603050405020304" pitchFamily="18" charset="0"/>
              </a:rPr>
            </a:br>
            <a:r>
              <a:rPr lang="ru-RU" dirty="0">
                <a:latin typeface="Times New Roman" panose="02020603050405020304" pitchFamily="18" charset="0"/>
                <a:ea typeface="Calibri" panose="020F0502020204030204" pitchFamily="34" charset="0"/>
                <a:cs typeface="Times New Roman" panose="02020603050405020304" pitchFamily="18" charset="0"/>
              </a:rPr>
              <a:t>Предусмотрен новый перечень видов работ, выполняемых в целях участия в содержании прилегающих территорий, с указанием периодичности их выполнения, разработанный в соответствии с приказом Министерства строительства и жилищно-коммунального хозяйства Российской Федерации от 29.12.2021 № 1042/</a:t>
            </a:r>
            <a:r>
              <a:rPr lang="ru-RU" dirty="0" err="1">
                <a:latin typeface="Times New Roman" panose="02020603050405020304" pitchFamily="18" charset="0"/>
                <a:ea typeface="Calibri" panose="020F0502020204030204" pitchFamily="34" charset="0"/>
                <a:cs typeface="Times New Roman" panose="02020603050405020304" pitchFamily="18" charset="0"/>
              </a:rPr>
              <a:t>пр</a:t>
            </a:r>
            <a:r>
              <a:rPr lang="ru-RU" dirty="0">
                <a:latin typeface="Times New Roman" panose="02020603050405020304" pitchFamily="18" charset="0"/>
                <a:ea typeface="Calibri" panose="020F0502020204030204" pitchFamily="34" charset="0"/>
                <a:cs typeface="Times New Roman" panose="02020603050405020304" pitchFamily="18" charset="0"/>
              </a:rPr>
              <a:t> «Об утверждении методических рекомендаций по разработке норм и правил по благоустройству территорий муниципальных образований».</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1008597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56774" y="4487332"/>
            <a:ext cx="11132650" cy="1507067"/>
          </a:xfrm>
        </p:spPr>
        <p:txBody>
          <a:bodyPr>
            <a:normAutofit/>
          </a:bodyPr>
          <a:lstStyle/>
          <a:p>
            <a:pPr algn="ctr"/>
            <a:r>
              <a:rPr lang="ru-RU" b="1" dirty="0">
                <a:latin typeface="Times New Roman" panose="02020603050405020304" pitchFamily="18" charset="0"/>
                <a:cs typeface="Times New Roman" panose="02020603050405020304" pitchFamily="18" charset="0"/>
              </a:rPr>
              <a:t>Изучаем, принимаем, выполняем!</a:t>
            </a:r>
            <a:br>
              <a:rPr lang="ru-RU" b="1" dirty="0">
                <a:latin typeface="Times New Roman" panose="02020603050405020304" pitchFamily="18" charset="0"/>
                <a:cs typeface="Times New Roman" panose="02020603050405020304" pitchFamily="18" charset="0"/>
              </a:rPr>
            </a:br>
            <a:endParaRPr lang="ru-RU"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sz="half" idx="1"/>
          </p:nvPr>
        </p:nvSpPr>
        <p:spPr/>
        <p:txBody>
          <a:bodyPr/>
          <a:lstStyle/>
          <a:p>
            <a:r>
              <a:rPr lang="ru-RU" dirty="0" smtClean="0">
                <a:solidFill>
                  <a:schemeClr val="tx1"/>
                </a:solidFill>
                <a:latin typeface="Times New Roman" panose="02020603050405020304" pitchFamily="18" charset="0"/>
                <a:cs typeface="Times New Roman" panose="02020603050405020304" pitchFamily="18" charset="0"/>
              </a:rPr>
              <a:t>Ссылка для ознакомления с полным текстом Правил:</a:t>
            </a:r>
          </a:p>
          <a:p>
            <a:r>
              <a:rPr lang="en-US" dirty="0">
                <a:solidFill>
                  <a:schemeClr val="tx1"/>
                </a:solidFill>
                <a:latin typeface="Times New Roman" panose="02020603050405020304" pitchFamily="18" charset="0"/>
                <a:cs typeface="Times New Roman" panose="02020603050405020304" pitchFamily="18" charset="0"/>
              </a:rPr>
              <a:t>https://city.tambov.gov.ru/fileadmin/user_upload/org/kgh/pravila_blogoust/Pravila_blagoustroistva.pdf</a:t>
            </a:r>
            <a:endParaRPr lang="ru-RU" dirty="0" smtClean="0">
              <a:solidFill>
                <a:schemeClr val="tx1"/>
              </a:solidFill>
              <a:latin typeface="Times New Roman" panose="02020603050405020304" pitchFamily="18" charset="0"/>
              <a:cs typeface="Times New Roman" panose="02020603050405020304" pitchFamily="18" charset="0"/>
            </a:endParaRPr>
          </a:p>
          <a:p>
            <a:endParaRPr lang="ru-RU" dirty="0"/>
          </a:p>
        </p:txBody>
      </p:sp>
      <p:sp>
        <p:nvSpPr>
          <p:cNvPr id="4" name="Объект 3"/>
          <p:cNvSpPr>
            <a:spLocks noGrp="1"/>
          </p:cNvSpPr>
          <p:nvPr>
            <p:ph sz="half" idx="2"/>
          </p:nvPr>
        </p:nvSpPr>
        <p:spPr/>
        <p:txBody>
          <a:bodyPr/>
          <a:lstStyle/>
          <a:p>
            <a:r>
              <a:rPr lang="ru-RU" dirty="0">
                <a:solidFill>
                  <a:schemeClr val="tx1"/>
                </a:solidFill>
                <a:latin typeface="Times New Roman" panose="02020603050405020304" pitchFamily="18" charset="0"/>
                <a:cs typeface="Times New Roman" panose="02020603050405020304" pitchFamily="18" charset="0"/>
              </a:rPr>
              <a:t>Ссылка для ознакомления с </a:t>
            </a:r>
            <a:r>
              <a:rPr lang="ru-RU" dirty="0" smtClean="0">
                <a:solidFill>
                  <a:schemeClr val="tx1"/>
                </a:solidFill>
                <a:latin typeface="Times New Roman" panose="02020603050405020304" pitchFamily="18" charset="0"/>
                <a:cs typeface="Times New Roman" panose="02020603050405020304" pitchFamily="18" charset="0"/>
              </a:rPr>
              <a:t>изменениями </a:t>
            </a:r>
            <a:r>
              <a:rPr lang="ru-RU" dirty="0" smtClean="0">
                <a:solidFill>
                  <a:schemeClr val="tx1"/>
                </a:solidFill>
                <a:latin typeface="Times New Roman" panose="02020603050405020304" pitchFamily="18" charset="0"/>
                <a:cs typeface="Times New Roman" panose="02020603050405020304" pitchFamily="18" charset="0"/>
              </a:rPr>
              <a:t>в </a:t>
            </a:r>
            <a:r>
              <a:rPr lang="ru-RU" dirty="0">
                <a:solidFill>
                  <a:schemeClr val="tx1"/>
                </a:solidFill>
                <a:latin typeface="Times New Roman" panose="02020603050405020304" pitchFamily="18" charset="0"/>
                <a:cs typeface="Times New Roman" panose="02020603050405020304" pitchFamily="18" charset="0"/>
              </a:rPr>
              <a:t>Правила благоустройства территории городского округа – город </a:t>
            </a:r>
            <a:r>
              <a:rPr lang="ru-RU" dirty="0" smtClean="0">
                <a:solidFill>
                  <a:schemeClr val="tx1"/>
                </a:solidFill>
                <a:latin typeface="Times New Roman" panose="02020603050405020304" pitchFamily="18" charset="0"/>
                <a:cs typeface="Times New Roman" panose="02020603050405020304" pitchFamily="18" charset="0"/>
              </a:rPr>
              <a:t>Тамбов, вступившими в силу с 1 марта 2023:</a:t>
            </a:r>
          </a:p>
          <a:p>
            <a:r>
              <a:rPr lang="ru-RU" dirty="0" smtClean="0">
                <a:solidFill>
                  <a:schemeClr val="tx1"/>
                </a:solidFill>
                <a:latin typeface="Times New Roman" panose="02020603050405020304" pitchFamily="18" charset="0"/>
                <a:cs typeface="Times New Roman" panose="02020603050405020304" pitchFamily="18" charset="0"/>
              </a:rPr>
              <a:t> года:</a:t>
            </a:r>
            <a:r>
              <a:rPr lang="en-US" dirty="0">
                <a:solidFill>
                  <a:schemeClr val="tx1"/>
                </a:solidFill>
                <a:latin typeface="Times New Roman" panose="02020603050405020304" pitchFamily="18" charset="0"/>
                <a:cs typeface="Times New Roman" panose="02020603050405020304" pitchFamily="18" charset="0"/>
              </a:rPr>
              <a:t>https://vk.com/wall-211918325_210</a:t>
            </a:r>
            <a:endParaRPr lang="ru-RU" dirty="0" smtClean="0">
              <a:solidFill>
                <a:schemeClr val="tx1"/>
              </a:solidFill>
              <a:latin typeface="Times New Roman" panose="02020603050405020304" pitchFamily="18" charset="0"/>
              <a:cs typeface="Times New Roman" panose="02020603050405020304" pitchFamily="18" charset="0"/>
            </a:endParaRPr>
          </a:p>
          <a:p>
            <a:endParaRPr lang="ru-RU" dirty="0">
              <a:solidFill>
                <a:schemeClr val="tx1"/>
              </a:solidFill>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xmlns="" val="21400827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4977" y="1134207"/>
            <a:ext cx="11693769" cy="3972882"/>
          </a:xfrm>
          <a:prstGeom prst="rect">
            <a:avLst/>
          </a:prstGeom>
        </p:spPr>
        <p:txBody>
          <a:bodyPr wrap="square">
            <a:spAutoFit/>
          </a:bodyPr>
          <a:lstStyle/>
          <a:p>
            <a:pPr algn="ctr">
              <a:buSzPts val="1400"/>
              <a:tabLst>
                <a:tab pos="712470" algn="l"/>
              </a:tabLst>
            </a:pPr>
            <a:r>
              <a:rPr lang="ru-RU" sz="3200" b="1" dirty="0" smtClean="0">
                <a:latin typeface="Times New Roman" panose="02020603050405020304" pitchFamily="18" charset="0"/>
                <a:cs typeface="Times New Roman" panose="02020603050405020304" pitchFamily="18" charset="0"/>
              </a:rPr>
              <a:t>Основные </a:t>
            </a:r>
            <a:r>
              <a:rPr lang="ru-RU" sz="3200" b="1" dirty="0">
                <a:latin typeface="Times New Roman" panose="02020603050405020304" pitchFamily="18" charset="0"/>
                <a:cs typeface="Times New Roman" panose="02020603050405020304" pitchFamily="18" charset="0"/>
              </a:rPr>
              <a:t>задачи</a:t>
            </a:r>
          </a:p>
          <a:p>
            <a:pPr marL="342900" lvl="0" indent="-342900" algn="just">
              <a:spcAft>
                <a:spcPts val="0"/>
              </a:spcAft>
              <a:buSzPts val="1400"/>
              <a:buFont typeface="Times New Roman" panose="02020603050405020304" pitchFamily="18" charset="0"/>
              <a:buAutoNum type="arabicParenR"/>
              <a:tabLst>
                <a:tab pos="712470" algn="l"/>
              </a:tabLst>
            </a:pPr>
            <a:endParaRPr lang="ru-RU" dirty="0">
              <a:latin typeface="Times New Roman" panose="02020603050405020304" pitchFamily="18" charset="0"/>
              <a:ea typeface="Times New Roman" panose="02020603050405020304" pitchFamily="18" charset="0"/>
            </a:endParaRPr>
          </a:p>
          <a:p>
            <a:pPr marL="342900" lvl="0" indent="-342900" algn="just">
              <a:spcAft>
                <a:spcPts val="0"/>
              </a:spcAft>
              <a:buSzPts val="1400"/>
              <a:buFont typeface="Times New Roman" panose="02020603050405020304" pitchFamily="18" charset="0"/>
              <a:buAutoNum type="arabicParenR"/>
              <a:tabLst>
                <a:tab pos="712470" algn="l"/>
              </a:tabLst>
            </a:pPr>
            <a:endParaRPr lang="ru-RU" dirty="0" smtClean="0">
              <a:latin typeface="Times New Roman" panose="02020603050405020304" pitchFamily="18" charset="0"/>
              <a:ea typeface="Times New Roman" panose="02020603050405020304" pitchFamily="18" charset="0"/>
            </a:endParaRPr>
          </a:p>
          <a:p>
            <a:pPr marL="342900" lvl="0" indent="-342900" algn="just">
              <a:spcAft>
                <a:spcPts val="0"/>
              </a:spcAft>
              <a:buSzPts val="1400"/>
              <a:buFont typeface="Times New Roman" panose="02020603050405020304" pitchFamily="18" charset="0"/>
              <a:buAutoNum type="arabicParenR"/>
              <a:tabLst>
                <a:tab pos="712470" algn="l"/>
              </a:tabLst>
            </a:pPr>
            <a:r>
              <a:rPr lang="ru-RU" dirty="0" smtClean="0">
                <a:latin typeface="Times New Roman" panose="02020603050405020304" pitchFamily="18" charset="0"/>
                <a:ea typeface="Times New Roman" panose="02020603050405020304" pitchFamily="18" charset="0"/>
              </a:rPr>
              <a:t>обеспечение</a:t>
            </a:r>
            <a:r>
              <a:rPr lang="ru-RU" spc="60" dirty="0" smtClean="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формирования</a:t>
            </a:r>
            <a:r>
              <a:rPr lang="ru-RU" spc="5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качества</a:t>
            </a:r>
            <a:r>
              <a:rPr lang="ru-RU" spc="6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городской</a:t>
            </a:r>
            <a:r>
              <a:rPr lang="ru-RU" spc="60"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среды;</a:t>
            </a:r>
            <a:endParaRPr lang="ru-RU" sz="1400" dirty="0">
              <a:latin typeface="Times New Roman" panose="02020603050405020304" pitchFamily="18" charset="0"/>
              <a:ea typeface="Times New Roman" panose="02020603050405020304" pitchFamily="18" charset="0"/>
            </a:endParaRPr>
          </a:p>
          <a:p>
            <a:pPr marL="342900" marR="184150" lvl="0" indent="-342900" algn="just">
              <a:spcBef>
                <a:spcPts val="5"/>
              </a:spcBef>
              <a:spcAft>
                <a:spcPts val="0"/>
              </a:spcAft>
              <a:buSzPts val="1400"/>
              <a:buFont typeface="Times New Roman" panose="02020603050405020304" pitchFamily="18" charset="0"/>
              <a:buAutoNum type="arabicParenR"/>
              <a:tabLst>
                <a:tab pos="844550" algn="l"/>
              </a:tabLst>
            </a:pPr>
            <a:r>
              <a:rPr lang="ru-RU" dirty="0">
                <a:latin typeface="Times New Roman" panose="02020603050405020304" pitchFamily="18" charset="0"/>
                <a:ea typeface="Times New Roman" panose="02020603050405020304" pitchFamily="18" charset="0"/>
              </a:rPr>
              <a:t>обеспечение</a:t>
            </a:r>
            <a:r>
              <a:rPr lang="ru-RU" spc="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создания,</a:t>
            </a:r>
            <a:r>
              <a:rPr lang="ru-RU" spc="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содержания</a:t>
            </a:r>
            <a:r>
              <a:rPr lang="ru-RU" spc="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и</a:t>
            </a:r>
            <a:r>
              <a:rPr lang="ru-RU" spc="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развития</a:t>
            </a:r>
            <a:r>
              <a:rPr lang="ru-RU" spc="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объектов</a:t>
            </a:r>
            <a:r>
              <a:rPr lang="ru-RU" spc="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благоустройства городского округа - город Тамбов (далее - город, город</a:t>
            </a:r>
            <a:r>
              <a:rPr lang="ru-RU" spc="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Тамбов);</a:t>
            </a:r>
            <a:endParaRPr lang="ru-RU" sz="1400" dirty="0">
              <a:latin typeface="Times New Roman" panose="02020603050405020304" pitchFamily="18" charset="0"/>
              <a:ea typeface="Times New Roman" panose="02020603050405020304" pitchFamily="18" charset="0"/>
            </a:endParaRPr>
          </a:p>
          <a:p>
            <a:pPr marL="342900" marR="180975" lvl="0" indent="-342900" algn="just">
              <a:spcAft>
                <a:spcPts val="0"/>
              </a:spcAft>
              <a:buSzPts val="1400"/>
              <a:buFont typeface="Times New Roman" panose="02020603050405020304" pitchFamily="18" charset="0"/>
              <a:buAutoNum type="arabicParenR"/>
              <a:tabLst>
                <a:tab pos="723900" algn="l"/>
              </a:tabLst>
            </a:pPr>
            <a:r>
              <a:rPr lang="ru-RU" dirty="0">
                <a:latin typeface="Times New Roman" panose="02020603050405020304" pitchFamily="18" charset="0"/>
                <a:ea typeface="Times New Roman" panose="02020603050405020304" pitchFamily="18" charset="0"/>
              </a:rPr>
              <a:t>обеспечение доступности территорий общего пользования, в том</a:t>
            </a:r>
            <a:r>
              <a:rPr lang="ru-RU" spc="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числе с учетом особых потребностей инвалидов и других маломобильных</a:t>
            </a:r>
            <a:r>
              <a:rPr lang="ru-RU" spc="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групп</a:t>
            </a:r>
            <a:r>
              <a:rPr lang="ru-RU" spc="1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населения;</a:t>
            </a:r>
            <a:endParaRPr lang="ru-RU" sz="1400" dirty="0">
              <a:latin typeface="Times New Roman" panose="02020603050405020304" pitchFamily="18" charset="0"/>
              <a:ea typeface="Times New Roman" panose="02020603050405020304" pitchFamily="18" charset="0"/>
            </a:endParaRPr>
          </a:p>
          <a:p>
            <a:pPr marL="342900" lvl="0" indent="-342900" algn="just">
              <a:spcAft>
                <a:spcPts val="0"/>
              </a:spcAft>
              <a:buSzPts val="1400"/>
              <a:buFont typeface="Times New Roman" panose="02020603050405020304" pitchFamily="18" charset="0"/>
              <a:buAutoNum type="arabicParenR"/>
              <a:tabLst>
                <a:tab pos="712470" algn="l"/>
              </a:tabLst>
            </a:pPr>
            <a:r>
              <a:rPr lang="ru-RU" dirty="0">
                <a:latin typeface="Times New Roman" panose="02020603050405020304" pitchFamily="18" charset="0"/>
                <a:ea typeface="Times New Roman" panose="02020603050405020304" pitchFamily="18" charset="0"/>
              </a:rPr>
              <a:t>обеспечение</a:t>
            </a:r>
            <a:r>
              <a:rPr lang="ru-RU" spc="70"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сохранности</a:t>
            </a:r>
            <a:r>
              <a:rPr lang="ru-RU" spc="70"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объектов</a:t>
            </a:r>
            <a:r>
              <a:rPr lang="ru-RU" spc="70"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благоустройства;</a:t>
            </a:r>
            <a:endParaRPr lang="ru-RU" sz="1400" dirty="0">
              <a:latin typeface="Times New Roman" panose="02020603050405020304" pitchFamily="18" charset="0"/>
              <a:ea typeface="Times New Roman" panose="02020603050405020304" pitchFamily="18" charset="0"/>
            </a:endParaRPr>
          </a:p>
          <a:p>
            <a:pPr marL="342900" lvl="0" indent="-342900" algn="just">
              <a:spcAft>
                <a:spcPts val="0"/>
              </a:spcAft>
              <a:buSzPts val="1400"/>
              <a:buFont typeface="Times New Roman" panose="02020603050405020304" pitchFamily="18" charset="0"/>
              <a:buAutoNum type="arabicParenR"/>
              <a:tabLst>
                <a:tab pos="712470" algn="l"/>
              </a:tabLst>
            </a:pPr>
            <a:r>
              <a:rPr lang="ru-RU" dirty="0">
                <a:latin typeface="Times New Roman" panose="02020603050405020304" pitchFamily="18" charset="0"/>
                <a:ea typeface="Times New Roman" panose="02020603050405020304" pitchFamily="18" charset="0"/>
              </a:rPr>
              <a:t>обеспечение</a:t>
            </a:r>
            <a:r>
              <a:rPr lang="ru-RU" spc="60"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комфортного</a:t>
            </a:r>
            <a:r>
              <a:rPr lang="ru-RU" spc="60"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и</a:t>
            </a:r>
            <a:r>
              <a:rPr lang="ru-RU" spc="50"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безопасного</a:t>
            </a:r>
            <a:r>
              <a:rPr lang="ru-RU" spc="60"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проживания</a:t>
            </a:r>
            <a:r>
              <a:rPr lang="ru-RU" spc="4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граждан;</a:t>
            </a:r>
            <a:endParaRPr lang="ru-RU" sz="1400" dirty="0">
              <a:latin typeface="Times New Roman" panose="02020603050405020304" pitchFamily="18" charset="0"/>
              <a:ea typeface="Times New Roman" panose="02020603050405020304" pitchFamily="18" charset="0"/>
            </a:endParaRPr>
          </a:p>
          <a:p>
            <a:pPr marL="342900" marR="178435" lvl="0" indent="-342900" algn="just">
              <a:spcBef>
                <a:spcPts val="450"/>
              </a:spcBef>
              <a:spcAft>
                <a:spcPts val="0"/>
              </a:spcAft>
              <a:buSzPts val="1400"/>
              <a:buFont typeface="Times New Roman" panose="02020603050405020304" pitchFamily="18" charset="0"/>
              <a:buAutoNum type="arabicParenR"/>
              <a:tabLst>
                <a:tab pos="853440" algn="l"/>
              </a:tabLst>
            </a:pPr>
            <a:r>
              <a:rPr lang="ru-RU" dirty="0" smtClean="0">
                <a:latin typeface="Times New Roman" panose="02020603050405020304" pitchFamily="18" charset="0"/>
                <a:ea typeface="Times New Roman" panose="02020603050405020304" pitchFamily="18" charset="0"/>
              </a:rPr>
              <a:t>повышение</a:t>
            </a:r>
            <a:r>
              <a:rPr lang="ru-RU" spc="5" dirty="0" smtClean="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уровня</a:t>
            </a:r>
            <a:r>
              <a:rPr lang="ru-RU" spc="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вовлечения</a:t>
            </a:r>
            <a:r>
              <a:rPr lang="ru-RU" spc="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заинтересованных</a:t>
            </a:r>
            <a:r>
              <a:rPr lang="ru-RU" spc="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лиц</a:t>
            </a:r>
            <a:r>
              <a:rPr lang="ru-RU" spc="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в</a:t>
            </a:r>
            <a:r>
              <a:rPr lang="ru-RU" spc="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организацию</a:t>
            </a:r>
            <a:r>
              <a:rPr lang="ru-RU" spc="-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и</a:t>
            </a:r>
            <a:r>
              <a:rPr lang="ru-RU" spc="-10"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реализацию</a:t>
            </a:r>
            <a:r>
              <a:rPr lang="ru-RU" spc="-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мероприятий</a:t>
            </a:r>
            <a:r>
              <a:rPr lang="ru-RU" spc="-10"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по</a:t>
            </a:r>
            <a:r>
              <a:rPr lang="ru-RU" spc="-10"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благоустройству.</a:t>
            </a:r>
            <a:endParaRPr lang="ru-RU" sz="1400" dirty="0">
              <a:latin typeface="Times New Roman" panose="02020603050405020304" pitchFamily="18" charset="0"/>
              <a:ea typeface="Times New Roman" panose="02020603050405020304" pitchFamily="18" charset="0"/>
            </a:endParaRPr>
          </a:p>
          <a:p>
            <a:pPr marL="66040" indent="449580"/>
            <a:r>
              <a:rPr lang="ru-RU" dirty="0">
                <a:latin typeface="Times New Roman" panose="02020603050405020304" pitchFamily="18" charset="0"/>
                <a:ea typeface="Times New Roman" panose="02020603050405020304" pitchFamily="18" charset="0"/>
              </a:rPr>
              <a:t> </a:t>
            </a:r>
          </a:p>
        </p:txBody>
      </p:sp>
    </p:spTree>
    <p:extLst>
      <p:ext uri="{BB962C8B-B14F-4D97-AF65-F5344CB8AC3E}">
        <p14:creationId xmlns:p14="http://schemas.microsoft.com/office/powerpoint/2010/main" xmlns="" val="26676607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79230" y="335351"/>
            <a:ext cx="11087100" cy="5262979"/>
          </a:xfrm>
          <a:prstGeom prst="rect">
            <a:avLst/>
          </a:prstGeom>
        </p:spPr>
        <p:txBody>
          <a:bodyPr wrap="square">
            <a:spAutoFit/>
          </a:bodyPr>
          <a:lstStyle/>
          <a:p>
            <a:pPr marL="66040" indent="449580"/>
            <a:r>
              <a:rPr lang="ru-RU" dirty="0">
                <a:latin typeface="Times New Roman" panose="02020603050405020304" pitchFamily="18" charset="0"/>
                <a:ea typeface="Times New Roman" panose="02020603050405020304" pitchFamily="18" charset="0"/>
              </a:rPr>
              <a:t> </a:t>
            </a:r>
          </a:p>
          <a:p>
            <a:pPr marL="514985" indent="449580"/>
            <a:r>
              <a:rPr lang="ru-RU" sz="2400" dirty="0" smtClean="0">
                <a:latin typeface="Times New Roman" panose="02020603050405020304" pitchFamily="18" charset="0"/>
                <a:ea typeface="Times New Roman" panose="02020603050405020304" pitchFamily="18" charset="0"/>
              </a:rPr>
              <a:t>Общие</a:t>
            </a:r>
            <a:r>
              <a:rPr lang="ru-RU" sz="2400" spc="60" dirty="0" smtClean="0">
                <a:latin typeface="Times New Roman" panose="02020603050405020304" pitchFamily="18" charset="0"/>
                <a:ea typeface="Times New Roman" panose="02020603050405020304" pitchFamily="18" charset="0"/>
              </a:rPr>
              <a:t> </a:t>
            </a:r>
            <a:r>
              <a:rPr lang="ru-RU" sz="2400" dirty="0">
                <a:latin typeface="Times New Roman" panose="02020603050405020304" pitchFamily="18" charset="0"/>
                <a:ea typeface="Times New Roman" panose="02020603050405020304" pitchFamily="18" charset="0"/>
              </a:rPr>
              <a:t>принципы</a:t>
            </a:r>
            <a:r>
              <a:rPr lang="ru-RU" sz="2400" spc="50" dirty="0">
                <a:latin typeface="Times New Roman" panose="02020603050405020304" pitchFamily="18" charset="0"/>
                <a:ea typeface="Times New Roman" panose="02020603050405020304" pitchFamily="18" charset="0"/>
              </a:rPr>
              <a:t> </a:t>
            </a:r>
            <a:r>
              <a:rPr lang="ru-RU" sz="2400" dirty="0">
                <a:latin typeface="Times New Roman" panose="02020603050405020304" pitchFamily="18" charset="0"/>
                <a:ea typeface="Times New Roman" panose="02020603050405020304" pitchFamily="18" charset="0"/>
              </a:rPr>
              <a:t>благоустройства</a:t>
            </a:r>
          </a:p>
          <a:p>
            <a:pPr marL="66040" indent="449580"/>
            <a:r>
              <a:rPr lang="ru-RU" sz="1400" dirty="0">
                <a:latin typeface="Times New Roman" panose="02020603050405020304" pitchFamily="18" charset="0"/>
                <a:ea typeface="Times New Roman" panose="02020603050405020304" pitchFamily="18" charset="0"/>
              </a:rPr>
              <a:t> </a:t>
            </a:r>
          </a:p>
          <a:p>
            <a:pPr marL="66040" marR="182245" indent="449580" algn="just">
              <a:spcAft>
                <a:spcPts val="0"/>
              </a:spcAft>
            </a:pPr>
            <a:r>
              <a:rPr lang="ru-RU" sz="1400" dirty="0">
                <a:latin typeface="Times New Roman" panose="02020603050405020304" pitchFamily="18" charset="0"/>
                <a:ea typeface="Times New Roman" panose="02020603050405020304" pitchFamily="18" charset="0"/>
              </a:rPr>
              <a:t>Обеспечение</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качества</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городской</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среды</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при</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реализации</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проектов</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благоустройства</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территорий</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достигается</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путем</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реализации</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следующих</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принципов:</a:t>
            </a:r>
          </a:p>
          <a:p>
            <a:pPr marL="342900" marR="182880" lvl="0" indent="-342900" algn="just">
              <a:spcAft>
                <a:spcPts val="0"/>
              </a:spcAft>
              <a:buSzPts val="1400"/>
              <a:buFont typeface="Times New Roman" panose="02020603050405020304" pitchFamily="18" charset="0"/>
              <a:buAutoNum type="arabicParenR"/>
              <a:tabLst>
                <a:tab pos="820420" algn="l"/>
              </a:tabLst>
            </a:pPr>
            <a:r>
              <a:rPr lang="ru-RU" sz="1400" dirty="0">
                <a:latin typeface="Times New Roman" panose="02020603050405020304" pitchFamily="18" charset="0"/>
                <a:ea typeface="Times New Roman" panose="02020603050405020304" pitchFamily="18" charset="0"/>
              </a:rPr>
              <a:t>функциональное</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разнообразие</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насыщенность</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территорий</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разнообразными</a:t>
            </a:r>
            <a:r>
              <a:rPr lang="ru-RU" sz="1400" spc="2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социальными</a:t>
            </a:r>
            <a:r>
              <a:rPr lang="ru-RU" sz="1400" spc="2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и</a:t>
            </a:r>
            <a:r>
              <a:rPr lang="ru-RU" sz="1400" spc="2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коммерческими</a:t>
            </a:r>
            <a:r>
              <a:rPr lang="ru-RU" sz="1400" spc="2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сервисами;</a:t>
            </a:r>
          </a:p>
          <a:p>
            <a:pPr marL="342900" marR="181610" lvl="0" indent="-342900" algn="just">
              <a:spcAft>
                <a:spcPts val="0"/>
              </a:spcAft>
              <a:buSzPts val="1400"/>
              <a:buFont typeface="Times New Roman" panose="02020603050405020304" pitchFamily="18" charset="0"/>
              <a:buAutoNum type="arabicParenR"/>
              <a:tabLst>
                <a:tab pos="736600" algn="l"/>
              </a:tabLst>
            </a:pPr>
            <a:r>
              <a:rPr lang="ru-RU" sz="1400" dirty="0">
                <a:latin typeface="Times New Roman" panose="02020603050405020304" pitchFamily="18" charset="0"/>
                <a:ea typeface="Times New Roman" panose="02020603050405020304" pitchFamily="18" charset="0"/>
              </a:rPr>
              <a:t>комфортная организация пешеходной среды - создание условий</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для</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безопасных,</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комфортных</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пешеходных</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прогулок</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для</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различных</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категорий граждан, в том числе для маломобильных групп граждан при</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различных</a:t>
            </a:r>
            <a:r>
              <a:rPr lang="ru-RU" sz="1400" spc="1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погодных</a:t>
            </a:r>
            <a:r>
              <a:rPr lang="ru-RU" sz="1400" spc="2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условиях;</a:t>
            </a:r>
          </a:p>
          <a:p>
            <a:pPr marL="342900" marR="183515" lvl="0" indent="-342900" algn="just">
              <a:spcBef>
                <a:spcPts val="5"/>
              </a:spcBef>
              <a:spcAft>
                <a:spcPts val="0"/>
              </a:spcAft>
              <a:buSzPts val="1400"/>
              <a:buFont typeface="Times New Roman" panose="02020603050405020304" pitchFamily="18" charset="0"/>
              <a:buAutoNum type="arabicParenR"/>
              <a:tabLst>
                <a:tab pos="731520" algn="l"/>
              </a:tabLst>
            </a:pPr>
            <a:r>
              <a:rPr lang="ru-RU" sz="1400" dirty="0">
                <a:latin typeface="Times New Roman" panose="02020603050405020304" pitchFamily="18" charset="0"/>
                <a:ea typeface="Times New Roman" panose="02020603050405020304" pitchFamily="18" charset="0"/>
              </a:rPr>
              <a:t>комфортная мобильность - наличие у жителей сопоставимых по</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скорости и уровню комфорта возможностей доступа к основным точкам</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притяжения</a:t>
            </a:r>
            <a:r>
              <a:rPr lang="ru-RU" sz="1400" spc="4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территории</a:t>
            </a:r>
            <a:r>
              <a:rPr lang="ru-RU" sz="1400" spc="6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города</a:t>
            </a:r>
            <a:r>
              <a:rPr lang="ru-RU" sz="1400" spc="4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при</a:t>
            </a:r>
            <a:r>
              <a:rPr lang="ru-RU" sz="1400" spc="5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помощи</a:t>
            </a:r>
            <a:r>
              <a:rPr lang="ru-RU" sz="1400" spc="4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различных</a:t>
            </a:r>
            <a:r>
              <a:rPr lang="ru-RU" sz="1400" spc="5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видов</a:t>
            </a:r>
            <a:r>
              <a:rPr lang="ru-RU" sz="1400" spc="6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транспорта;</a:t>
            </a:r>
          </a:p>
          <a:p>
            <a:pPr marL="342900" marR="182245" lvl="0" indent="-342900" algn="just">
              <a:spcAft>
                <a:spcPts val="0"/>
              </a:spcAft>
              <a:buSzPts val="1400"/>
              <a:buFont typeface="Times New Roman" panose="02020603050405020304" pitchFamily="18" charset="0"/>
              <a:buAutoNum type="arabicParenR"/>
              <a:tabLst>
                <a:tab pos="792480" algn="l"/>
              </a:tabLst>
            </a:pPr>
            <a:r>
              <a:rPr lang="ru-RU" sz="1400" dirty="0">
                <a:latin typeface="Times New Roman" panose="02020603050405020304" pitchFamily="18" charset="0"/>
                <a:ea typeface="Times New Roman" panose="02020603050405020304" pitchFamily="18" charset="0"/>
              </a:rPr>
              <a:t>комфортная</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среда</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для</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общения</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гармоничное</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размещение</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территорий,</a:t>
            </a:r>
            <a:r>
              <a:rPr lang="ru-RU" sz="1400" spc="25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которые</a:t>
            </a:r>
            <a:r>
              <a:rPr lang="ru-RU" sz="1400" spc="25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постоянно</a:t>
            </a:r>
            <a:r>
              <a:rPr lang="ru-RU" sz="1400" spc="26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и</a:t>
            </a:r>
            <a:r>
              <a:rPr lang="ru-RU" sz="1400" spc="26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без</a:t>
            </a:r>
            <a:r>
              <a:rPr lang="ru-RU" sz="1400" spc="26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платы</a:t>
            </a:r>
            <a:r>
              <a:rPr lang="ru-RU" sz="1400" spc="26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доступны</a:t>
            </a:r>
            <a:r>
              <a:rPr lang="ru-RU" sz="1400" spc="26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для</a:t>
            </a:r>
            <a:r>
              <a:rPr lang="ru-RU" sz="1400" spc="25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населения,</a:t>
            </a:r>
            <a:r>
              <a:rPr lang="ru-RU" sz="1400" spc="26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в</a:t>
            </a:r>
            <a:r>
              <a:rPr lang="ru-RU" sz="1400" spc="-34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том</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числе</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площади,</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улицы,</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пешеходные</a:t>
            </a:r>
            <a:r>
              <a:rPr lang="ru-RU" sz="1400" spc="35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зоны,</a:t>
            </a:r>
            <a:r>
              <a:rPr lang="ru-RU" sz="1400" spc="35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набережные,</a:t>
            </a:r>
            <a:r>
              <a:rPr lang="ru-RU" sz="1400" spc="35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скверы,</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парки</a:t>
            </a:r>
            <a:r>
              <a:rPr lang="ru-RU" sz="1400" spc="1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(далее</a:t>
            </a:r>
            <a:r>
              <a:rPr lang="ru-RU" sz="1400" spc="2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a:t>
            </a:r>
            <a:r>
              <a:rPr lang="ru-RU" sz="1400" spc="2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общественные</a:t>
            </a:r>
            <a:r>
              <a:rPr lang="ru-RU" sz="1400" spc="2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территории);</a:t>
            </a:r>
          </a:p>
          <a:p>
            <a:pPr marL="342900" marR="180340" lvl="0" indent="-342900" algn="just">
              <a:spcAft>
                <a:spcPts val="0"/>
              </a:spcAft>
              <a:buSzPts val="1400"/>
              <a:buFont typeface="Times New Roman" panose="02020603050405020304" pitchFamily="18" charset="0"/>
              <a:buAutoNum type="arabicParenR"/>
              <a:tabLst>
                <a:tab pos="852170" algn="l"/>
              </a:tabLst>
            </a:pPr>
            <a:r>
              <a:rPr lang="ru-RU" sz="1400" dirty="0">
                <a:latin typeface="Times New Roman" panose="02020603050405020304" pitchFamily="18" charset="0"/>
                <a:ea typeface="Times New Roman" panose="02020603050405020304" pitchFamily="18" charset="0"/>
              </a:rPr>
              <a:t>насыщенность</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общественных</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территорий</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разнообразными</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элементами</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природной</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среды</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различной</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площади,</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плотности</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территориального</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размещения</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и</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пространственной</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организации</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в</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зависимости</a:t>
            </a:r>
            <a:r>
              <a:rPr lang="ru-RU" sz="1400" spc="2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от</a:t>
            </a:r>
            <a:r>
              <a:rPr lang="ru-RU" sz="1400" spc="2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функционального</a:t>
            </a:r>
            <a:r>
              <a:rPr lang="ru-RU" sz="1400" spc="2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назначения</a:t>
            </a:r>
            <a:r>
              <a:rPr lang="ru-RU" sz="1400" spc="3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части</a:t>
            </a:r>
            <a:r>
              <a:rPr lang="ru-RU" sz="1400" spc="3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территории;</a:t>
            </a:r>
          </a:p>
          <a:p>
            <a:pPr marL="342900" marR="182880" lvl="0" indent="-342900" algn="just">
              <a:spcAft>
                <a:spcPts val="0"/>
              </a:spcAft>
              <a:buSzPts val="1400"/>
              <a:buFont typeface="Times New Roman" panose="02020603050405020304" pitchFamily="18" charset="0"/>
              <a:buAutoNum type="arabicParenR"/>
              <a:tabLst>
                <a:tab pos="829310" algn="l"/>
              </a:tabLst>
            </a:pPr>
            <a:r>
              <a:rPr lang="ru-RU" sz="1400" dirty="0">
                <a:latin typeface="Times New Roman" panose="02020603050405020304" pitchFamily="18" charset="0"/>
                <a:ea typeface="Times New Roman" panose="02020603050405020304" pitchFamily="18" charset="0"/>
              </a:rPr>
              <a:t>пространственная</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и</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планировочная</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взаимосвязь</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жилой</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и</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общественной</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среды,</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точек</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притяжения людей,</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транспортных</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узлов на</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всех</a:t>
            </a:r>
            <a:r>
              <a:rPr lang="ru-RU" sz="1400" spc="1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уровнях;</a:t>
            </a:r>
          </a:p>
          <a:p>
            <a:pPr marL="342900" marR="183515" lvl="0" indent="-342900" algn="just">
              <a:spcAft>
                <a:spcPts val="0"/>
              </a:spcAft>
              <a:buSzPts val="1400"/>
              <a:buFont typeface="Times New Roman" panose="02020603050405020304" pitchFamily="18" charset="0"/>
              <a:buAutoNum type="arabicParenR"/>
              <a:tabLst>
                <a:tab pos="811530" algn="l"/>
              </a:tabLst>
            </a:pPr>
            <a:r>
              <a:rPr lang="ru-RU" sz="1400" dirty="0">
                <a:latin typeface="Times New Roman" panose="02020603050405020304" pitchFamily="18" charset="0"/>
                <a:ea typeface="Times New Roman" panose="02020603050405020304" pitchFamily="18" charset="0"/>
              </a:rPr>
              <a:t>обеспечение</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безопасного</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удаления</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отходов</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без</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нарушения</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визуальной</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среды</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территории,</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с</a:t>
            </a:r>
            <a:r>
              <a:rPr lang="ru-RU" sz="1400" spc="35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исключением</a:t>
            </a:r>
            <a:r>
              <a:rPr lang="ru-RU" sz="1400" spc="35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негативного</a:t>
            </a:r>
            <a:r>
              <a:rPr lang="ru-RU" sz="1400" spc="35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воздействия</a:t>
            </a:r>
            <a:r>
              <a:rPr lang="ru-RU" sz="1400" spc="-33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на</a:t>
            </a:r>
            <a:r>
              <a:rPr lang="ru-RU" sz="1400" spc="1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окружающую</a:t>
            </a:r>
            <a:r>
              <a:rPr lang="ru-RU" sz="1400" spc="2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среду</a:t>
            </a:r>
            <a:r>
              <a:rPr lang="ru-RU" sz="1400" spc="2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и</a:t>
            </a:r>
            <a:r>
              <a:rPr lang="ru-RU" sz="1400" spc="1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здоровье</a:t>
            </a:r>
            <a:r>
              <a:rPr lang="ru-RU" sz="1400" spc="3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людей;</a:t>
            </a:r>
          </a:p>
          <a:p>
            <a:pPr marL="342900" marR="182245" lvl="0" indent="-342900" algn="just">
              <a:spcAft>
                <a:spcPts val="0"/>
              </a:spcAft>
              <a:buSzPts val="1400"/>
              <a:buFont typeface="Times New Roman" panose="02020603050405020304" pitchFamily="18" charset="0"/>
              <a:buAutoNum type="arabicParenR"/>
              <a:tabLst>
                <a:tab pos="863600" algn="l"/>
              </a:tabLst>
            </a:pPr>
            <a:r>
              <a:rPr lang="ru-RU" sz="1400" dirty="0">
                <a:latin typeface="Times New Roman" panose="02020603050405020304" pitchFamily="18" charset="0"/>
                <a:ea typeface="Times New Roman" panose="02020603050405020304" pitchFamily="18" charset="0"/>
              </a:rPr>
              <a:t>антивандальная</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защита</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малых</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архитектурных</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форм</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от</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графического</a:t>
            </a:r>
            <a:r>
              <a:rPr lang="ru-RU" sz="1400" spc="2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вандализма;</a:t>
            </a:r>
          </a:p>
          <a:p>
            <a:pPr marL="342900" marR="175895" lvl="0" indent="-342900" algn="just">
              <a:spcAft>
                <a:spcPts val="0"/>
              </a:spcAft>
              <a:buSzPts val="1400"/>
              <a:buFont typeface="Times New Roman" panose="02020603050405020304" pitchFamily="18" charset="0"/>
              <a:buAutoNum type="arabicParenR"/>
              <a:tabLst>
                <a:tab pos="740410" algn="l"/>
              </a:tabLst>
            </a:pPr>
            <a:r>
              <a:rPr lang="ru-RU" sz="1400" dirty="0">
                <a:latin typeface="Times New Roman" panose="02020603050405020304" pitchFamily="18" charset="0"/>
                <a:ea typeface="Times New Roman" panose="02020603050405020304" pitchFamily="18" charset="0"/>
              </a:rPr>
              <a:t>равенство в использовании городской среды всеми категориями</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населения;</a:t>
            </a:r>
          </a:p>
          <a:p>
            <a:pPr marL="342900" marR="174625" lvl="0" indent="-342900" algn="just">
              <a:spcAft>
                <a:spcPts val="0"/>
              </a:spcAft>
              <a:buSzPts val="1400"/>
              <a:buFont typeface="Times New Roman" panose="02020603050405020304" pitchFamily="18" charset="0"/>
              <a:buAutoNum type="arabicParenR"/>
              <a:tabLst>
                <a:tab pos="908050" algn="l"/>
              </a:tabLst>
            </a:pPr>
            <a:r>
              <a:rPr lang="ru-RU" sz="1400" dirty="0">
                <a:latin typeface="Times New Roman" panose="02020603050405020304" pitchFamily="18" charset="0"/>
                <a:ea typeface="Times New Roman" panose="02020603050405020304" pitchFamily="18" charset="0"/>
              </a:rPr>
              <a:t>гибкость</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в</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использовании</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и</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возможности</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выбора</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всеми</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категориями</a:t>
            </a:r>
            <a:r>
              <a:rPr lang="ru-RU" sz="1400" spc="4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населения</a:t>
            </a:r>
            <a:r>
              <a:rPr lang="ru-RU" sz="1400" spc="3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способов</a:t>
            </a:r>
            <a:r>
              <a:rPr lang="ru-RU" sz="1400" spc="4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передвижения;</a:t>
            </a:r>
          </a:p>
          <a:p>
            <a:pPr marL="342900" marR="171450" lvl="0" indent="-342900" algn="just">
              <a:spcAft>
                <a:spcPts val="0"/>
              </a:spcAft>
              <a:buSzPts val="1400"/>
              <a:buFont typeface="Times New Roman" panose="02020603050405020304" pitchFamily="18" charset="0"/>
              <a:buAutoNum type="arabicParenR"/>
              <a:tabLst>
                <a:tab pos="1078230" algn="l"/>
              </a:tabLst>
            </a:pPr>
            <a:r>
              <a:rPr lang="ru-RU" sz="1400" dirty="0">
                <a:latin typeface="Times New Roman" panose="02020603050405020304" pitchFamily="18" charset="0"/>
                <a:ea typeface="Times New Roman" panose="02020603050405020304" pitchFamily="18" charset="0"/>
              </a:rPr>
              <a:t>простота,</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легкость</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и</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интуитивность</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понимания</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предоставляемой</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о</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городских</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объектах</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и</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территориях</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информации,</a:t>
            </a:r>
            <a:r>
              <a:rPr lang="ru-RU" sz="1400" spc="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выделение</a:t>
            </a:r>
            <a:r>
              <a:rPr lang="ru-RU" sz="1400" spc="2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главной</a:t>
            </a:r>
            <a:r>
              <a:rPr lang="ru-RU" sz="1400" spc="3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информации.</a:t>
            </a:r>
            <a:endParaRPr lang="ru-RU" sz="1400" spc="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xmlns="" val="38065347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12177" y="774096"/>
            <a:ext cx="11148646" cy="3942105"/>
          </a:xfrm>
          <a:prstGeom prst="rect">
            <a:avLst/>
          </a:prstGeom>
        </p:spPr>
        <p:txBody>
          <a:bodyPr wrap="square">
            <a:spAutoFit/>
          </a:bodyPr>
          <a:lstStyle/>
          <a:p>
            <a:pPr marL="408940" marR="276225" indent="124460" algn="ctr"/>
            <a:r>
              <a:rPr lang="ru-RU" sz="2400" b="1" dirty="0" smtClean="0">
                <a:latin typeface="Times New Roman" panose="02020603050405020304" pitchFamily="18" charset="0"/>
                <a:ea typeface="Times New Roman" panose="02020603050405020304" pitchFamily="18" charset="0"/>
              </a:rPr>
              <a:t>Участники</a:t>
            </a:r>
            <a:r>
              <a:rPr lang="ru-RU" sz="2400" b="1" spc="55" dirty="0" smtClean="0">
                <a:latin typeface="Times New Roman" panose="02020603050405020304" pitchFamily="18" charset="0"/>
                <a:ea typeface="Times New Roman" panose="02020603050405020304" pitchFamily="18" charset="0"/>
              </a:rPr>
              <a:t> </a:t>
            </a:r>
            <a:r>
              <a:rPr lang="ru-RU" sz="2400" b="1" dirty="0">
                <a:latin typeface="Times New Roman" panose="02020603050405020304" pitchFamily="18" charset="0"/>
                <a:ea typeface="Times New Roman" panose="02020603050405020304" pitchFamily="18" charset="0"/>
              </a:rPr>
              <a:t>деятельности</a:t>
            </a:r>
            <a:r>
              <a:rPr lang="ru-RU" sz="2400" b="1" spc="65" dirty="0">
                <a:latin typeface="Times New Roman" panose="02020603050405020304" pitchFamily="18" charset="0"/>
                <a:ea typeface="Times New Roman" panose="02020603050405020304" pitchFamily="18" charset="0"/>
              </a:rPr>
              <a:t> </a:t>
            </a:r>
            <a:r>
              <a:rPr lang="ru-RU" sz="2400" b="1" dirty="0">
                <a:latin typeface="Times New Roman" panose="02020603050405020304" pitchFamily="18" charset="0"/>
                <a:ea typeface="Times New Roman" panose="02020603050405020304" pitchFamily="18" charset="0"/>
              </a:rPr>
              <a:t>по</a:t>
            </a:r>
            <a:r>
              <a:rPr lang="ru-RU" sz="2400" b="1" spc="35" dirty="0">
                <a:latin typeface="Times New Roman" panose="02020603050405020304" pitchFamily="18" charset="0"/>
                <a:ea typeface="Times New Roman" panose="02020603050405020304" pitchFamily="18" charset="0"/>
              </a:rPr>
              <a:t> </a:t>
            </a:r>
            <a:r>
              <a:rPr lang="ru-RU" sz="2400" b="1" dirty="0">
                <a:latin typeface="Times New Roman" panose="02020603050405020304" pitchFamily="18" charset="0"/>
                <a:ea typeface="Times New Roman" panose="02020603050405020304" pitchFamily="18" charset="0"/>
              </a:rPr>
              <a:t>благоустройству</a:t>
            </a:r>
            <a:r>
              <a:rPr lang="ru-RU" sz="2400" b="1" spc="5" dirty="0">
                <a:latin typeface="Times New Roman" panose="02020603050405020304" pitchFamily="18" charset="0"/>
                <a:ea typeface="Times New Roman" panose="02020603050405020304" pitchFamily="18" charset="0"/>
              </a:rPr>
              <a:t> </a:t>
            </a:r>
            <a:endParaRPr lang="ru-RU" sz="2400" b="1" spc="5" dirty="0" smtClean="0">
              <a:latin typeface="Times New Roman" panose="02020603050405020304" pitchFamily="18" charset="0"/>
              <a:ea typeface="Times New Roman" panose="02020603050405020304" pitchFamily="18" charset="0"/>
            </a:endParaRPr>
          </a:p>
          <a:p>
            <a:pPr marL="408940" marR="276225" indent="124460" algn="ctr"/>
            <a:r>
              <a:rPr lang="ru-RU" sz="2400" b="1" dirty="0" smtClean="0">
                <a:latin typeface="Times New Roman" panose="02020603050405020304" pitchFamily="18" charset="0"/>
                <a:ea typeface="Times New Roman" panose="02020603050405020304" pitchFamily="18" charset="0"/>
              </a:rPr>
              <a:t>Участниками</a:t>
            </a:r>
            <a:r>
              <a:rPr lang="ru-RU" sz="2400" b="1" spc="75" dirty="0" smtClean="0">
                <a:latin typeface="Times New Roman" panose="02020603050405020304" pitchFamily="18" charset="0"/>
                <a:ea typeface="Times New Roman" panose="02020603050405020304" pitchFamily="18" charset="0"/>
              </a:rPr>
              <a:t> </a:t>
            </a:r>
            <a:r>
              <a:rPr lang="ru-RU" sz="2400" b="1" dirty="0">
                <a:latin typeface="Times New Roman" panose="02020603050405020304" pitchFamily="18" charset="0"/>
                <a:ea typeface="Times New Roman" panose="02020603050405020304" pitchFamily="18" charset="0"/>
              </a:rPr>
              <a:t>деятельности</a:t>
            </a:r>
            <a:r>
              <a:rPr lang="ru-RU" sz="2400" b="1" spc="100" dirty="0">
                <a:latin typeface="Times New Roman" panose="02020603050405020304" pitchFamily="18" charset="0"/>
                <a:ea typeface="Times New Roman" panose="02020603050405020304" pitchFamily="18" charset="0"/>
              </a:rPr>
              <a:t> </a:t>
            </a:r>
            <a:r>
              <a:rPr lang="ru-RU" sz="2400" b="1" dirty="0">
                <a:latin typeface="Times New Roman" panose="02020603050405020304" pitchFamily="18" charset="0"/>
                <a:ea typeface="Times New Roman" panose="02020603050405020304" pitchFamily="18" charset="0"/>
              </a:rPr>
              <a:t>по</a:t>
            </a:r>
            <a:r>
              <a:rPr lang="ru-RU" sz="2400" b="1" spc="65" dirty="0">
                <a:latin typeface="Times New Roman" panose="02020603050405020304" pitchFamily="18" charset="0"/>
                <a:ea typeface="Times New Roman" panose="02020603050405020304" pitchFamily="18" charset="0"/>
              </a:rPr>
              <a:t> </a:t>
            </a:r>
            <a:r>
              <a:rPr lang="ru-RU" sz="2400" b="1" dirty="0">
                <a:latin typeface="Times New Roman" panose="02020603050405020304" pitchFamily="18" charset="0"/>
                <a:ea typeface="Times New Roman" panose="02020603050405020304" pitchFamily="18" charset="0"/>
              </a:rPr>
              <a:t>благоустройству</a:t>
            </a:r>
            <a:r>
              <a:rPr lang="ru-RU" sz="2400" b="1" spc="85" dirty="0">
                <a:latin typeface="Times New Roman" panose="02020603050405020304" pitchFamily="18" charset="0"/>
                <a:ea typeface="Times New Roman" panose="02020603050405020304" pitchFamily="18" charset="0"/>
              </a:rPr>
              <a:t> </a:t>
            </a:r>
            <a:r>
              <a:rPr lang="ru-RU" sz="2400" b="1" dirty="0">
                <a:latin typeface="Times New Roman" panose="02020603050405020304" pitchFamily="18" charset="0"/>
                <a:ea typeface="Times New Roman" panose="02020603050405020304" pitchFamily="18" charset="0"/>
              </a:rPr>
              <a:t>выступают</a:t>
            </a:r>
            <a:r>
              <a:rPr lang="ru-RU" sz="2400" b="1" dirty="0" smtClean="0">
                <a:latin typeface="Times New Roman" panose="02020603050405020304" pitchFamily="18" charset="0"/>
                <a:ea typeface="Times New Roman" panose="02020603050405020304" pitchFamily="18" charset="0"/>
              </a:rPr>
              <a:t>:</a:t>
            </a:r>
            <a:endParaRPr lang="ru-RU" sz="2400" b="1" dirty="0">
              <a:latin typeface="Times New Roman" panose="02020603050405020304" pitchFamily="18" charset="0"/>
              <a:ea typeface="Times New Roman" panose="02020603050405020304" pitchFamily="18" charset="0"/>
            </a:endParaRPr>
          </a:p>
          <a:p>
            <a:pPr marL="342900" marR="171450" lvl="0" indent="-342900" algn="just">
              <a:spcBef>
                <a:spcPts val="450"/>
              </a:spcBef>
              <a:spcAft>
                <a:spcPts val="0"/>
              </a:spcAft>
              <a:buSzPts val="1400"/>
              <a:buFont typeface="Times New Roman" panose="02020603050405020304" pitchFamily="18" charset="0"/>
              <a:buAutoNum type="arabicParenR"/>
              <a:tabLst>
                <a:tab pos="840740" algn="l"/>
              </a:tabLst>
            </a:pPr>
            <a:r>
              <a:rPr lang="ru-RU" dirty="0" smtClean="0">
                <a:latin typeface="Times New Roman" panose="02020603050405020304" pitchFamily="18" charset="0"/>
                <a:ea typeface="Times New Roman" panose="02020603050405020304" pitchFamily="18" charset="0"/>
              </a:rPr>
              <a:t>население</a:t>
            </a:r>
            <a:r>
              <a:rPr lang="ru-RU" spc="5" dirty="0" smtClean="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(представленное</a:t>
            </a:r>
            <a:r>
              <a:rPr lang="ru-RU" spc="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в</a:t>
            </a:r>
            <a:r>
              <a:rPr lang="ru-RU" spc="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том</a:t>
            </a:r>
            <a:r>
              <a:rPr lang="ru-RU" spc="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числе</a:t>
            </a:r>
            <a:r>
              <a:rPr lang="ru-RU" spc="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общественными</a:t>
            </a:r>
            <a:r>
              <a:rPr lang="ru-RU" spc="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организациями</a:t>
            </a:r>
            <a:r>
              <a:rPr lang="ru-RU" spc="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и</a:t>
            </a:r>
            <a:r>
              <a:rPr lang="ru-RU" spc="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объединениями),</a:t>
            </a:r>
            <a:r>
              <a:rPr lang="ru-RU" spc="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которое</a:t>
            </a:r>
            <a:r>
              <a:rPr lang="ru-RU" spc="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формирует</a:t>
            </a:r>
            <a:r>
              <a:rPr lang="ru-RU" spc="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запрос</a:t>
            </a:r>
            <a:r>
              <a:rPr lang="ru-RU" spc="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на</a:t>
            </a:r>
            <a:r>
              <a:rPr lang="ru-RU" spc="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благоустройство</a:t>
            </a:r>
            <a:r>
              <a:rPr lang="ru-RU" spc="70"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и</a:t>
            </a:r>
            <a:r>
              <a:rPr lang="ru-RU" spc="40"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принимает</a:t>
            </a:r>
            <a:r>
              <a:rPr lang="ru-RU" spc="50"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участие</a:t>
            </a:r>
            <a:r>
              <a:rPr lang="ru-RU" spc="5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в</a:t>
            </a:r>
            <a:r>
              <a:rPr lang="ru-RU" spc="3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оценке</a:t>
            </a:r>
            <a:r>
              <a:rPr lang="ru-RU" spc="50"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предлагаемых</a:t>
            </a:r>
            <a:r>
              <a:rPr lang="ru-RU" spc="6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решений;</a:t>
            </a:r>
            <a:endParaRPr lang="ru-RU" sz="1400" dirty="0">
              <a:latin typeface="Times New Roman" panose="02020603050405020304" pitchFamily="18" charset="0"/>
              <a:ea typeface="Times New Roman" panose="02020603050405020304" pitchFamily="18" charset="0"/>
            </a:endParaRPr>
          </a:p>
          <a:p>
            <a:pPr marL="342900" lvl="0" indent="-342900" algn="just">
              <a:spcAft>
                <a:spcPts val="0"/>
              </a:spcAft>
              <a:buSzPts val="1400"/>
              <a:buFont typeface="Times New Roman" panose="02020603050405020304" pitchFamily="18" charset="0"/>
              <a:buAutoNum type="arabicParenR"/>
              <a:tabLst>
                <a:tab pos="712470" algn="l"/>
              </a:tabLst>
            </a:pPr>
            <a:r>
              <a:rPr lang="ru-RU" dirty="0">
                <a:latin typeface="Times New Roman" panose="02020603050405020304" pitchFamily="18" charset="0"/>
                <a:ea typeface="Times New Roman" panose="02020603050405020304" pitchFamily="18" charset="0"/>
              </a:rPr>
              <a:t>органы</a:t>
            </a:r>
            <a:r>
              <a:rPr lang="ru-RU" spc="60"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местного</a:t>
            </a:r>
            <a:r>
              <a:rPr lang="ru-RU" spc="7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самоуправления</a:t>
            </a:r>
            <a:r>
              <a:rPr lang="ru-RU" spc="60"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города</a:t>
            </a:r>
            <a:r>
              <a:rPr lang="ru-RU" spc="7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Тамбова;</a:t>
            </a:r>
            <a:endParaRPr lang="ru-RU" sz="1400" dirty="0">
              <a:latin typeface="Times New Roman" panose="02020603050405020304" pitchFamily="18" charset="0"/>
              <a:ea typeface="Times New Roman" panose="02020603050405020304" pitchFamily="18" charset="0"/>
            </a:endParaRPr>
          </a:p>
          <a:p>
            <a:pPr marL="342900" marR="171450" lvl="0" indent="-342900" algn="just">
              <a:spcAft>
                <a:spcPts val="0"/>
              </a:spcAft>
              <a:buSzPts val="1400"/>
              <a:buFont typeface="Times New Roman" panose="02020603050405020304" pitchFamily="18" charset="0"/>
              <a:buAutoNum type="arabicParenR"/>
              <a:tabLst>
                <a:tab pos="793750" algn="l"/>
              </a:tabLst>
            </a:pPr>
            <a:r>
              <a:rPr lang="ru-RU" dirty="0">
                <a:latin typeface="Times New Roman" panose="02020603050405020304" pitchFamily="18" charset="0"/>
                <a:ea typeface="Times New Roman" panose="02020603050405020304" pitchFamily="18" charset="0"/>
              </a:rPr>
              <a:t>хозяйствующие</a:t>
            </a:r>
            <a:r>
              <a:rPr lang="ru-RU" spc="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субъекты,</a:t>
            </a:r>
            <a:r>
              <a:rPr lang="ru-RU" spc="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осуществляющие</a:t>
            </a:r>
            <a:r>
              <a:rPr lang="ru-RU" spc="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деятельность</a:t>
            </a:r>
            <a:r>
              <a:rPr lang="ru-RU" spc="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на</a:t>
            </a:r>
            <a:r>
              <a:rPr lang="ru-RU" spc="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территории города, которые принимают участие в формировании запроса</a:t>
            </a:r>
            <a:r>
              <a:rPr lang="ru-RU" spc="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на</a:t>
            </a:r>
            <a:r>
              <a:rPr lang="ru-RU" spc="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благоустройство,</a:t>
            </a:r>
            <a:r>
              <a:rPr lang="ru-RU" spc="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а</a:t>
            </a:r>
            <a:r>
              <a:rPr lang="ru-RU" spc="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также</a:t>
            </a:r>
            <a:r>
              <a:rPr lang="ru-RU" spc="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в</a:t>
            </a:r>
            <a:r>
              <a:rPr lang="ru-RU" spc="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финансировании</a:t>
            </a:r>
            <a:r>
              <a:rPr lang="ru-RU" spc="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мероприятий</a:t>
            </a:r>
            <a:r>
              <a:rPr lang="ru-RU" spc="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по</a:t>
            </a:r>
            <a:r>
              <a:rPr lang="ru-RU" spc="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благоустройству;</a:t>
            </a:r>
            <a:endParaRPr lang="ru-RU" sz="1400" dirty="0">
              <a:latin typeface="Times New Roman" panose="02020603050405020304" pitchFamily="18" charset="0"/>
              <a:ea typeface="Times New Roman" panose="02020603050405020304" pitchFamily="18" charset="0"/>
            </a:endParaRPr>
          </a:p>
          <a:p>
            <a:pPr marL="342900" marR="173355" lvl="0" indent="-342900" algn="just">
              <a:spcAft>
                <a:spcPts val="0"/>
              </a:spcAft>
              <a:buSzPts val="1400"/>
              <a:buFont typeface="Times New Roman" panose="02020603050405020304" pitchFamily="18" charset="0"/>
              <a:buAutoNum type="arabicParenR"/>
              <a:tabLst>
                <a:tab pos="863600" algn="l"/>
              </a:tabLst>
            </a:pPr>
            <a:r>
              <a:rPr lang="ru-RU" dirty="0">
                <a:latin typeface="Times New Roman" panose="02020603050405020304" pitchFamily="18" charset="0"/>
                <a:ea typeface="Times New Roman" panose="02020603050405020304" pitchFamily="18" charset="0"/>
              </a:rPr>
              <a:t>специалисты</a:t>
            </a:r>
            <a:r>
              <a:rPr lang="ru-RU" spc="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в</a:t>
            </a:r>
            <a:r>
              <a:rPr lang="ru-RU" spc="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области</a:t>
            </a:r>
            <a:r>
              <a:rPr lang="ru-RU" spc="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благоустройства</a:t>
            </a:r>
            <a:r>
              <a:rPr lang="ru-RU" spc="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и</a:t>
            </a:r>
            <a:r>
              <a:rPr lang="ru-RU" spc="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озеленения,</a:t>
            </a:r>
            <a:r>
              <a:rPr lang="ru-RU" spc="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архитекторы</a:t>
            </a:r>
            <a:r>
              <a:rPr lang="ru-RU" spc="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и</a:t>
            </a:r>
            <a:r>
              <a:rPr lang="ru-RU" spc="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дизайнеры,</a:t>
            </a:r>
            <a:r>
              <a:rPr lang="ru-RU" spc="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разрабатывающие</a:t>
            </a:r>
            <a:r>
              <a:rPr lang="ru-RU" spc="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концепции</a:t>
            </a:r>
            <a:r>
              <a:rPr lang="ru-RU" spc="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и</a:t>
            </a:r>
            <a:r>
              <a:rPr lang="ru-RU" spc="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проекты</a:t>
            </a:r>
            <a:r>
              <a:rPr lang="ru-RU" spc="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благоустройства,</a:t>
            </a:r>
            <a:r>
              <a:rPr lang="ru-RU" spc="50"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рабочую</a:t>
            </a:r>
            <a:r>
              <a:rPr lang="ru-RU" spc="4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документацию;</a:t>
            </a:r>
            <a:endParaRPr lang="ru-RU" sz="1400" dirty="0">
              <a:latin typeface="Times New Roman" panose="02020603050405020304" pitchFamily="18" charset="0"/>
              <a:ea typeface="Times New Roman" panose="02020603050405020304" pitchFamily="18" charset="0"/>
            </a:endParaRPr>
          </a:p>
          <a:p>
            <a:pPr marL="342900" marR="172720" lvl="0" indent="-342900" algn="just">
              <a:spcAft>
                <a:spcPts val="0"/>
              </a:spcAft>
              <a:buSzPts val="1400"/>
              <a:buFont typeface="Times New Roman" panose="02020603050405020304" pitchFamily="18" charset="0"/>
              <a:buAutoNum type="arabicParenR"/>
              <a:tabLst>
                <a:tab pos="853440" algn="l"/>
              </a:tabLst>
            </a:pPr>
            <a:r>
              <a:rPr lang="ru-RU" dirty="0">
                <a:latin typeface="Times New Roman" panose="02020603050405020304" pitchFamily="18" charset="0"/>
                <a:ea typeface="Times New Roman" panose="02020603050405020304" pitchFamily="18" charset="0"/>
              </a:rPr>
              <a:t>исполнители</a:t>
            </a:r>
            <a:r>
              <a:rPr lang="ru-RU" spc="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работ,</a:t>
            </a:r>
            <a:r>
              <a:rPr lang="ru-RU" spc="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специалисты</a:t>
            </a:r>
            <a:r>
              <a:rPr lang="ru-RU" spc="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по</a:t>
            </a:r>
            <a:r>
              <a:rPr lang="ru-RU" spc="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благоустройству</a:t>
            </a:r>
            <a:r>
              <a:rPr lang="ru-RU" spc="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и</a:t>
            </a:r>
            <a:r>
              <a:rPr lang="ru-RU" spc="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озеленению;</a:t>
            </a:r>
            <a:endParaRPr lang="ru-RU" sz="1400" dirty="0">
              <a:latin typeface="Times New Roman" panose="02020603050405020304" pitchFamily="18" charset="0"/>
              <a:ea typeface="Times New Roman" panose="02020603050405020304" pitchFamily="18" charset="0"/>
            </a:endParaRPr>
          </a:p>
          <a:p>
            <a:pPr marL="342900" marR="177800" lvl="0" indent="-342900" algn="just">
              <a:spcBef>
                <a:spcPts val="5"/>
              </a:spcBef>
              <a:spcAft>
                <a:spcPts val="0"/>
              </a:spcAft>
              <a:buSzPts val="1400"/>
              <a:buFont typeface="Times New Roman" panose="02020603050405020304" pitchFamily="18" charset="0"/>
              <a:buAutoNum type="arabicParenR"/>
              <a:tabLst>
                <a:tab pos="873760" algn="l"/>
              </a:tabLst>
            </a:pPr>
            <a:r>
              <a:rPr lang="ru-RU" dirty="0">
                <a:latin typeface="Times New Roman" panose="02020603050405020304" pitchFamily="18" charset="0"/>
                <a:ea typeface="Times New Roman" panose="02020603050405020304" pitchFamily="18" charset="0"/>
              </a:rPr>
              <a:t>иные</a:t>
            </a:r>
            <a:r>
              <a:rPr lang="ru-RU" spc="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лица,</a:t>
            </a:r>
            <a:r>
              <a:rPr lang="ru-RU" spc="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которые</a:t>
            </a:r>
            <a:r>
              <a:rPr lang="ru-RU" spc="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в</a:t>
            </a:r>
            <a:r>
              <a:rPr lang="ru-RU" spc="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соответствии</a:t>
            </a:r>
            <a:r>
              <a:rPr lang="ru-RU" spc="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с</a:t>
            </a:r>
            <a:r>
              <a:rPr lang="ru-RU" spc="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действующим</a:t>
            </a:r>
            <a:r>
              <a:rPr lang="ru-RU" spc="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законодательством</a:t>
            </a:r>
            <a:r>
              <a:rPr lang="ru-RU" spc="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имеют</a:t>
            </a:r>
            <a:r>
              <a:rPr lang="ru-RU" spc="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право</a:t>
            </a:r>
            <a:r>
              <a:rPr lang="ru-RU" spc="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участвовать</a:t>
            </a:r>
            <a:r>
              <a:rPr lang="ru-RU" spc="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в</a:t>
            </a:r>
            <a:r>
              <a:rPr lang="ru-RU" spc="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деятельности</a:t>
            </a:r>
            <a:r>
              <a:rPr lang="ru-RU" spc="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по</a:t>
            </a:r>
            <a:r>
              <a:rPr lang="ru-RU" spc="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благоустройству.</a:t>
            </a:r>
            <a:endParaRPr lang="ru-RU" sz="1400" spc="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xmlns="" val="37734149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2531" y="1890348"/>
            <a:ext cx="11579469" cy="4247317"/>
          </a:xfrm>
          <a:prstGeom prst="rect">
            <a:avLst/>
          </a:prstGeom>
        </p:spPr>
        <p:txBody>
          <a:bodyPr wrap="square">
            <a:spAutoFit/>
          </a:bodyPr>
          <a:lstStyle/>
          <a:p>
            <a:r>
              <a:rPr lang="ru-RU" dirty="0">
                <a:latin typeface="Times New Roman" panose="02020603050405020304" pitchFamily="18" charset="0"/>
                <a:ea typeface="Calibri" panose="020F0502020204030204" pitchFamily="34" charset="0"/>
                <a:cs typeface="Times New Roman" panose="02020603050405020304" pitchFamily="18" charset="0"/>
              </a:rPr>
              <a:t>Изменения Правил предусматривают Порядок утверждения архитектурно-художественных концепций, в соответствии с которыми в отношении улиц местного значения, магистрального значения и территорий городского округа – город Тамбов для элементов благоустройства будет разрабатываться архитектурно-художественная концепция, которая подлежит рассмотрению на Градостроительном Совете. Скорректированы требования к организации и внешнему виду мест накопления твердых коммунальных отходов. </a:t>
            </a:r>
            <a:endParaRPr lang="ru-RU" dirty="0" smtClean="0">
              <a:latin typeface="Times New Roman" panose="02020603050405020304" pitchFamily="18" charset="0"/>
              <a:ea typeface="Calibri" panose="020F0502020204030204" pitchFamily="34" charset="0"/>
              <a:cs typeface="Times New Roman" panose="02020603050405020304" pitchFamily="18" charset="0"/>
            </a:endParaRPr>
          </a:p>
          <a:p>
            <a:endParaRPr lang="ru-RU" dirty="0">
              <a:latin typeface="Times New Roman" panose="02020603050405020304" pitchFamily="18" charset="0"/>
              <a:ea typeface="Calibri" panose="020F0502020204030204" pitchFamily="34" charset="0"/>
              <a:cs typeface="Times New Roman" panose="02020603050405020304" pitchFamily="18" charset="0"/>
            </a:endParaRPr>
          </a:p>
          <a:p>
            <a:endParaRPr lang="ru-RU" dirty="0" smtClean="0">
              <a:latin typeface="Times New Roman" panose="02020603050405020304" pitchFamily="18" charset="0"/>
              <a:ea typeface="Calibri" panose="020F0502020204030204" pitchFamily="34" charset="0"/>
              <a:cs typeface="Times New Roman" panose="02020603050405020304" pitchFamily="18" charset="0"/>
            </a:endParaRPr>
          </a:p>
          <a:p>
            <a:endParaRPr lang="ru-RU" dirty="0">
              <a:latin typeface="Times New Roman" panose="02020603050405020304" pitchFamily="18" charset="0"/>
              <a:ea typeface="Calibri" panose="020F0502020204030204" pitchFamily="34" charset="0"/>
              <a:cs typeface="Times New Roman" panose="02020603050405020304" pitchFamily="18" charset="0"/>
            </a:endParaRPr>
          </a:p>
          <a:p>
            <a:r>
              <a:rPr lang="ru-RU" dirty="0" smtClean="0">
                <a:latin typeface="Times New Roman" panose="02020603050405020304" pitchFamily="18" charset="0"/>
                <a:ea typeface="Calibri" panose="020F0502020204030204" pitchFamily="34" charset="0"/>
                <a:cs typeface="Times New Roman" panose="02020603050405020304" pitchFamily="18" charset="0"/>
              </a:rPr>
              <a:t>Установлен </a:t>
            </a:r>
            <a:r>
              <a:rPr lang="ru-RU" dirty="0">
                <a:latin typeface="Times New Roman" panose="02020603050405020304" pitchFamily="18" charset="0"/>
                <a:ea typeface="Calibri" panose="020F0502020204030204" pitchFamily="34" charset="0"/>
                <a:cs typeface="Times New Roman" panose="02020603050405020304" pitchFamily="18" charset="0"/>
              </a:rPr>
              <a:t>запрет размещения средств индивидуальной мобильности, оборудованных автоматизированной системой аренды (проката), на территориях общего пользования городского округа – город Тамбова.</a:t>
            </a:r>
            <a:endParaRPr lang="ru-RU" dirty="0" smtClean="0">
              <a:latin typeface="Times New Roman" panose="02020603050405020304" pitchFamily="18" charset="0"/>
              <a:ea typeface="Calibri" panose="020F0502020204030204" pitchFamily="34" charset="0"/>
              <a:cs typeface="Times New Roman" panose="02020603050405020304" pitchFamily="18" charset="0"/>
            </a:endParaRPr>
          </a:p>
          <a:p>
            <a:endParaRPr lang="ru-RU" dirty="0">
              <a:latin typeface="Times New Roman" panose="02020603050405020304" pitchFamily="18" charset="0"/>
              <a:ea typeface="Calibri" panose="020F0502020204030204" pitchFamily="34" charset="0"/>
              <a:cs typeface="Times New Roman" panose="02020603050405020304" pitchFamily="18" charset="0"/>
            </a:endParaRPr>
          </a:p>
          <a:p>
            <a:endParaRPr lang="ru-RU" dirty="0" smtClean="0">
              <a:latin typeface="Times New Roman" panose="02020603050405020304" pitchFamily="18" charset="0"/>
              <a:ea typeface="Calibri" panose="020F0502020204030204" pitchFamily="34" charset="0"/>
              <a:cs typeface="Times New Roman" panose="02020603050405020304" pitchFamily="18" charset="0"/>
            </a:endParaRPr>
          </a:p>
          <a:p>
            <a:endParaRPr lang="ru-RU" dirty="0">
              <a:latin typeface="Arial" panose="020B0604020202020204" pitchFamily="34" charset="0"/>
            </a:endParaRPr>
          </a:p>
          <a:p>
            <a:endParaRPr lang="ru-RU" dirty="0" smtClean="0">
              <a:latin typeface="Arial" panose="020B0604020202020204" pitchFamily="34" charset="0"/>
            </a:endParaRPr>
          </a:p>
          <a:p>
            <a:endParaRPr lang="ru-RU" dirty="0"/>
          </a:p>
        </p:txBody>
      </p:sp>
    </p:spTree>
    <p:extLst>
      <p:ext uri="{BB962C8B-B14F-4D97-AF65-F5344CB8AC3E}">
        <p14:creationId xmlns:p14="http://schemas.microsoft.com/office/powerpoint/2010/main" xmlns="" val="3103010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86153" y="333421"/>
            <a:ext cx="11605847" cy="4801314"/>
          </a:xfrm>
          <a:prstGeom prst="rect">
            <a:avLst/>
          </a:prstGeom>
        </p:spPr>
        <p:txBody>
          <a:bodyPr wrap="square">
            <a:spAutoFit/>
          </a:bodyPr>
          <a:lstStyle/>
          <a:p>
            <a:r>
              <a:rPr lang="ru-RU" dirty="0">
                <a:latin typeface="Times New Roman" panose="02020603050405020304" pitchFamily="18" charset="0"/>
                <a:ea typeface="Calibri" panose="020F0502020204030204" pitchFamily="34" charset="0"/>
                <a:cs typeface="Times New Roman" panose="02020603050405020304" pitchFamily="18" charset="0"/>
              </a:rPr>
              <a:t>В Правилах скорректированы существующие запреты при пользовании территориями общего пользования, а также установлены новые, в том числе запрещается:</a:t>
            </a:r>
            <a:br>
              <a:rPr lang="ru-RU" dirty="0">
                <a:latin typeface="Times New Roman" panose="02020603050405020304" pitchFamily="18" charset="0"/>
                <a:ea typeface="Calibri" panose="020F0502020204030204" pitchFamily="34" charset="0"/>
                <a:cs typeface="Times New Roman" panose="02020603050405020304" pitchFamily="18" charset="0"/>
              </a:rPr>
            </a:br>
            <a:r>
              <a:rPr lang="ru-RU" dirty="0">
                <a:latin typeface="Times New Roman" panose="02020603050405020304" pitchFamily="18" charset="0"/>
                <a:ea typeface="Calibri" panose="020F0502020204030204" pitchFamily="34" charset="0"/>
                <a:cs typeface="Times New Roman" panose="02020603050405020304" pitchFamily="18" charset="0"/>
              </a:rPr>
              <a:t>- производить плановые земляные работы под видом аварийных;</a:t>
            </a:r>
            <a:br>
              <a:rPr lang="ru-RU" dirty="0">
                <a:latin typeface="Times New Roman" panose="02020603050405020304" pitchFamily="18" charset="0"/>
                <a:ea typeface="Calibri" panose="020F0502020204030204" pitchFamily="34" charset="0"/>
                <a:cs typeface="Times New Roman" panose="02020603050405020304" pitchFamily="18" charset="0"/>
              </a:rPr>
            </a:br>
            <a:r>
              <a:rPr lang="ru-RU" dirty="0">
                <a:latin typeface="Times New Roman" panose="02020603050405020304" pitchFamily="18" charset="0"/>
                <a:ea typeface="Calibri" panose="020F0502020204030204" pitchFamily="34" charset="0"/>
                <a:cs typeface="Times New Roman" panose="02020603050405020304" pitchFamily="18" charset="0"/>
              </a:rPr>
              <a:t>- устанавливать и (или) использовать блокирующие устройства (цепочки, столбики, тросы, шины, блоки, блокираторы, искусственные неровности), препятствующие движению и (или) размещению транспортного средства, свободному проходу граждан на земельных участках, находящихся в муниципальной собственности, либо на землях и земельных участках, государственная собственность на которые не разграничена (за исключением дорог);</a:t>
            </a:r>
            <a:br>
              <a:rPr lang="ru-RU" dirty="0">
                <a:latin typeface="Times New Roman" panose="02020603050405020304" pitchFamily="18" charset="0"/>
                <a:ea typeface="Calibri" panose="020F0502020204030204" pitchFamily="34" charset="0"/>
                <a:cs typeface="Times New Roman" panose="02020603050405020304" pitchFamily="18" charset="0"/>
              </a:rPr>
            </a:br>
            <a:r>
              <a:rPr lang="ru-RU" dirty="0">
                <a:latin typeface="Times New Roman" panose="02020603050405020304" pitchFamily="18" charset="0"/>
                <a:ea typeface="Calibri" panose="020F0502020204030204" pitchFamily="34" charset="0"/>
                <a:cs typeface="Times New Roman" panose="02020603050405020304" pitchFamily="18" charset="0"/>
              </a:rPr>
              <a:t>- размещать на земельных участках, находящихся в муниципальной собственности, либо на землях и земельных участках, государственная собственность на которые не разграничена, брошенное и (или) разукомплектованное транспортное средство (в том числе сгоревшее), у которого отсутствуют одна или несколько кузовных деталей, предусмотренных конструкцией, отсутствуют элементы ходовой части, одно или несколько стекол, внешние световые приборы, от которых собственник отказался, либо не имеющее собственника, либо собственник которого неизвестен или иным образом оставленное собственником с целью отказа от права собственности на него;</a:t>
            </a:r>
            <a:br>
              <a:rPr lang="ru-RU" dirty="0">
                <a:latin typeface="Times New Roman" panose="02020603050405020304" pitchFamily="18" charset="0"/>
                <a:ea typeface="Calibri" panose="020F0502020204030204" pitchFamily="34" charset="0"/>
                <a:cs typeface="Times New Roman" panose="02020603050405020304" pitchFamily="18" charset="0"/>
              </a:rPr>
            </a:br>
            <a:r>
              <a:rPr lang="ru-RU" dirty="0">
                <a:latin typeface="Times New Roman" panose="02020603050405020304" pitchFamily="18" charset="0"/>
                <a:ea typeface="Calibri" panose="020F0502020204030204" pitchFamily="34" charset="0"/>
                <a:cs typeface="Times New Roman" panose="02020603050405020304" pitchFamily="18" charset="0"/>
              </a:rPr>
              <a:t>- нарушать покрытие проездов дворовых территорий, тротуаров, целостность зеленых насаждений;</a:t>
            </a:r>
            <a:br>
              <a:rPr lang="ru-RU" dirty="0">
                <a:latin typeface="Times New Roman" panose="02020603050405020304" pitchFamily="18" charset="0"/>
                <a:ea typeface="Calibri" panose="020F0502020204030204" pitchFamily="34" charset="0"/>
                <a:cs typeface="Times New Roman" panose="02020603050405020304" pitchFamily="18" charset="0"/>
              </a:rPr>
            </a:br>
            <a:r>
              <a:rPr lang="ru-RU" dirty="0">
                <a:latin typeface="Times New Roman" panose="02020603050405020304" pitchFamily="18" charset="0"/>
                <a:ea typeface="Calibri" panose="020F0502020204030204" pitchFamily="34" charset="0"/>
                <a:cs typeface="Times New Roman" panose="02020603050405020304" pitchFamily="18" charset="0"/>
              </a:rPr>
              <a:t>- осуществлять новые посадки деревьев и кустарников на территориях общего пользования без согласования с администрацией города Тамбова.</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3900472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222130" y="1635370"/>
            <a:ext cx="10410092" cy="3139321"/>
          </a:xfrm>
          <a:prstGeom prst="rect">
            <a:avLst/>
          </a:prstGeom>
        </p:spPr>
        <p:txBody>
          <a:bodyPr wrap="square">
            <a:spAutoFit/>
          </a:bodyPr>
          <a:lstStyle/>
          <a:p>
            <a:r>
              <a:rPr lang="ru-RU" dirty="0">
                <a:latin typeface="Times New Roman" panose="02020603050405020304" pitchFamily="18" charset="0"/>
                <a:ea typeface="Calibri" panose="020F0502020204030204" pitchFamily="34" charset="0"/>
                <a:cs typeface="Times New Roman" panose="02020603050405020304" pitchFamily="18" charset="0"/>
              </a:rPr>
              <a:t>С 01.03.2023 начинает действовать новая редакция главы 7 Правил «Осуществление земляных работ», где учтены рекомендации органа исполнительной власти Тамбовской области.</a:t>
            </a:r>
            <a:br>
              <a:rPr lang="ru-RU" dirty="0">
                <a:latin typeface="Times New Roman" panose="02020603050405020304" pitchFamily="18" charset="0"/>
                <a:ea typeface="Calibri" panose="020F0502020204030204" pitchFamily="34" charset="0"/>
                <a:cs typeface="Times New Roman" panose="02020603050405020304" pitchFamily="18" charset="0"/>
              </a:rPr>
            </a:br>
            <a:r>
              <a:rPr lang="ru-RU" dirty="0">
                <a:latin typeface="Times New Roman" panose="02020603050405020304" pitchFamily="18" charset="0"/>
                <a:ea typeface="Calibri" panose="020F0502020204030204" pitchFamily="34" charset="0"/>
                <a:cs typeface="Times New Roman" panose="02020603050405020304" pitchFamily="18" charset="0"/>
              </a:rPr>
              <a:t>В </a:t>
            </a:r>
            <a:r>
              <a:rPr lang="ru-RU" dirty="0" smtClean="0">
                <a:latin typeface="Times New Roman" panose="02020603050405020304" pitchFamily="18" charset="0"/>
                <a:ea typeface="Calibri" panose="020F0502020204030204" pitchFamily="34" charset="0"/>
                <a:cs typeface="Times New Roman" panose="02020603050405020304" pitchFamily="18" charset="0"/>
              </a:rPr>
              <a:t>частности, уточняются </a:t>
            </a:r>
            <a:r>
              <a:rPr lang="ru-RU" dirty="0">
                <a:latin typeface="Times New Roman" panose="02020603050405020304" pitchFamily="18" charset="0"/>
                <a:ea typeface="Calibri" panose="020F0502020204030204" pitchFamily="34" charset="0"/>
                <a:cs typeface="Times New Roman" panose="02020603050405020304" pitchFamily="18" charset="0"/>
              </a:rPr>
              <a:t>условия нахождения заявителя на месте работ по ликвидации аварии (инцидента) (круглосуточное, без выходных и праздничных дней), что позволит не допускать затягивания сроков проведения аварийно-восстановительных работ, а также уточняются требования по нахождению на месте проведения земляных работ оформленного разрешения.</a:t>
            </a:r>
            <a:br>
              <a:rPr lang="ru-RU" dirty="0">
                <a:latin typeface="Times New Roman" panose="02020603050405020304" pitchFamily="18" charset="0"/>
                <a:ea typeface="Calibri" panose="020F0502020204030204" pitchFamily="34" charset="0"/>
                <a:cs typeface="Times New Roman" panose="02020603050405020304" pitchFamily="18" charset="0"/>
              </a:rPr>
            </a:br>
            <a:r>
              <a:rPr lang="ru-RU" dirty="0">
                <a:latin typeface="Times New Roman" panose="02020603050405020304" pitchFamily="18" charset="0"/>
                <a:ea typeface="Calibri" panose="020F0502020204030204" pitchFamily="34" charset="0"/>
                <a:cs typeface="Times New Roman" panose="02020603050405020304" pitchFamily="18" charset="0"/>
              </a:rPr>
              <a:t>Конкретизированы сроки, условия проведения и завершения земляных работ с учетом сезона их проведения.</a:t>
            </a:r>
            <a:br>
              <a:rPr lang="ru-RU" dirty="0">
                <a:latin typeface="Times New Roman" panose="02020603050405020304" pitchFamily="18" charset="0"/>
                <a:ea typeface="Calibri" panose="020F0502020204030204" pitchFamily="34" charset="0"/>
                <a:cs typeface="Times New Roman" panose="02020603050405020304" pitchFamily="18" charset="0"/>
              </a:rPr>
            </a:br>
            <a:r>
              <a:rPr lang="ru-RU" dirty="0">
                <a:latin typeface="Times New Roman" panose="02020603050405020304" pitchFamily="18" charset="0"/>
                <a:ea typeface="Calibri" panose="020F0502020204030204" pitchFamily="34" charset="0"/>
                <a:cs typeface="Times New Roman" panose="02020603050405020304" pitchFamily="18" charset="0"/>
              </a:rPr>
              <a:t>Кроме того, включена норма, определяющая комиссионное принятие восстановленного благоустройства после проведения земляных работ, что позволит усилить контроль за полнотой, своевременностью и качеством работ по восстановлению благоустройства.</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6449657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69376" y="2046155"/>
            <a:ext cx="10260623" cy="1754326"/>
          </a:xfrm>
          <a:prstGeom prst="rect">
            <a:avLst/>
          </a:prstGeom>
        </p:spPr>
        <p:txBody>
          <a:bodyPr wrap="square">
            <a:spAutoFit/>
          </a:bodyPr>
          <a:lstStyle/>
          <a:p>
            <a:r>
              <a:rPr lang="ru-RU" dirty="0">
                <a:latin typeface="Times New Roman" panose="02020603050405020304" pitchFamily="18" charset="0"/>
                <a:ea typeface="Calibri" panose="020F0502020204030204" pitchFamily="34" charset="0"/>
                <a:cs typeface="Times New Roman" panose="02020603050405020304" pitchFamily="18" charset="0"/>
              </a:rPr>
              <a:t>В Правилах благоустройства с целью правового регулирования скорректирована норма Правил, согласно которой перемещение (перенос) либо демонтаж незаконно размещенных на территории города некапитальных нестационарных сооружений, а также эвакуация автотранспортных средств (в том числе без кузовных деталей и элементов ходовой части), имеющих признаки брошенного транспортного средства, расположенных на территории города, производится в соответствии с порядками, установленными правовым актом администрации города.</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8530189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89085" y="236706"/>
            <a:ext cx="11438792" cy="4247317"/>
          </a:xfrm>
          <a:prstGeom prst="rect">
            <a:avLst/>
          </a:prstGeom>
        </p:spPr>
        <p:txBody>
          <a:bodyPr wrap="square">
            <a:spAutoFit/>
          </a:bodyPr>
          <a:lstStyle/>
          <a:p>
            <a:endParaRPr lang="ru-RU" dirty="0">
              <a:latin typeface="Times New Roman" panose="02020603050405020304" pitchFamily="18" charset="0"/>
              <a:cs typeface="Times New Roman" panose="02020603050405020304" pitchFamily="18" charset="0"/>
            </a:endParaRPr>
          </a:p>
          <a:p>
            <a:r>
              <a:rPr lang="ru-RU" dirty="0">
                <a:latin typeface="Times New Roman" panose="02020603050405020304" pitchFamily="18" charset="0"/>
                <a:cs typeface="Times New Roman" panose="02020603050405020304" pitchFamily="18" charset="0"/>
              </a:rPr>
              <a:t>Изменены процедуры согласования изменения архитектурно-градостроительного облика существующих зданий, строений, сооружений, согласно которым до предоставления муниципальной услуги «Предоставление решения о согласовании архитектурно-градостроительного облика объекта» изменение архитектурно-градостроительного облика объекта подлежит рассмотрению действующим коллегиальным совещательным органом, созданным при администрации города, в целях создания единой архитектурно-градостроительной политики.</a:t>
            </a:r>
          </a:p>
          <a:p>
            <a:r>
              <a:rPr lang="ru-RU" dirty="0">
                <a:latin typeface="Times New Roman" panose="02020603050405020304" pitchFamily="18" charset="0"/>
                <a:cs typeface="Times New Roman" panose="02020603050405020304" pitchFamily="18" charset="0"/>
              </a:rPr>
              <a:t>Скорректирована норма Правил благоустройства, согласно которой не допускается размещение информационных конструкций на улицах местного значения, магистрального значения, с нарушением архитектурно-художественных концепций. В случае нарушения требований архитектурно-художественных концепций информационные конструкции подлежат демонтажу. Включены новые типы информационных конструкций (в том числе крышная конструкция, отдельно стоящая информационная конструкция, подвесная конструкция, уникальные вывески).</a:t>
            </a:r>
          </a:p>
          <a:p>
            <a:r>
              <a:rPr lang="ru-RU" dirty="0">
                <a:latin typeface="Times New Roman" panose="02020603050405020304" pitchFamily="18" charset="0"/>
                <a:cs typeface="Times New Roman" panose="02020603050405020304" pitchFamily="18" charset="0"/>
              </a:rPr>
              <a:t>Внесены изменения в статью 49 Правил «Порядок участия граждан и организаций в реализации мероприятий по благоустройству», в частности скорректированы формы участия заинтересованных лиц в деятельности по благоустройству территории городского округа – город Тамбов.</a:t>
            </a:r>
          </a:p>
        </p:txBody>
      </p:sp>
    </p:spTree>
    <p:extLst>
      <p:ext uri="{BB962C8B-B14F-4D97-AF65-F5344CB8AC3E}">
        <p14:creationId xmlns:p14="http://schemas.microsoft.com/office/powerpoint/2010/main" xmlns="" val="683504634"/>
      </p:ext>
    </p:extLst>
  </p:cSld>
  <p:clrMapOvr>
    <a:masterClrMapping/>
  </p:clrMapOvr>
  <p:timing>
    <p:tnLst>
      <p:par>
        <p:cTn id="1" dur="indefinite" restart="never" nodeType="tmRoot"/>
      </p:par>
    </p:tnLst>
  </p:timing>
</p:sld>
</file>

<file path=ppt/theme/theme1.xml><?xml version="1.0" encoding="utf-8"?>
<a:theme xmlns:a="http://schemas.openxmlformats.org/drawingml/2006/main" name="Сектор">
  <a:themeElements>
    <a:clrScheme name="Сектор">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Сектор">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ектор">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xmlns=""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127</TotalTime>
  <Words>664</Words>
  <Application>Microsoft Office PowerPoint</Application>
  <PresentationFormat>Произвольный</PresentationFormat>
  <Paragraphs>56</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Сектор</vt:lpstr>
      <vt:lpstr>МБДОУ «Детский сад № 51 «Красная шапочка»</vt:lpstr>
      <vt:lpstr>Слайд 2</vt:lpstr>
      <vt:lpstr>Слайд 3</vt:lpstr>
      <vt:lpstr>Слайд 4</vt:lpstr>
      <vt:lpstr>Слайд 5</vt:lpstr>
      <vt:lpstr>Слайд 6</vt:lpstr>
      <vt:lpstr>Слайд 7</vt:lpstr>
      <vt:lpstr>Слайд 8</vt:lpstr>
      <vt:lpstr>Слайд 9</vt:lpstr>
      <vt:lpstr>Слайд 10</vt:lpstr>
      <vt:lpstr>Изучаем, принимаем, выполняем!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Правила благоустройства территории городского округа - город Тамбов</dc:title>
  <dc:creator>User</dc:creator>
  <cp:lastModifiedBy>User</cp:lastModifiedBy>
  <cp:revision>8</cp:revision>
  <dcterms:created xsi:type="dcterms:W3CDTF">2023-03-31T08:03:24Z</dcterms:created>
  <dcterms:modified xsi:type="dcterms:W3CDTF">2023-03-31T10:12:54Z</dcterms:modified>
</cp:coreProperties>
</file>